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9" r:id="rId3"/>
    <p:sldId id="308" r:id="rId4"/>
    <p:sldId id="309" r:id="rId5"/>
    <p:sldId id="313" r:id="rId6"/>
    <p:sldId id="316" r:id="rId7"/>
    <p:sldId id="314" r:id="rId8"/>
    <p:sldId id="315" r:id="rId9"/>
    <p:sldId id="317" r:id="rId10"/>
    <p:sldId id="318" r:id="rId11"/>
    <p:sldId id="319" r:id="rId12"/>
    <p:sldId id="320" r:id="rId13"/>
    <p:sldId id="321" r:id="rId14"/>
    <p:sldId id="310" r:id="rId15"/>
    <p:sldId id="311" r:id="rId16"/>
    <p:sldId id="312" r:id="rId17"/>
    <p:sldId id="328" r:id="rId18"/>
    <p:sldId id="329" r:id="rId19"/>
    <p:sldId id="330" r:id="rId20"/>
    <p:sldId id="323" r:id="rId21"/>
    <p:sldId id="324" r:id="rId22"/>
    <p:sldId id="325" r:id="rId2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05" autoAdjust="0"/>
    <p:restoredTop sz="94660"/>
  </p:normalViewPr>
  <p:slideViewPr>
    <p:cSldViewPr>
      <p:cViewPr varScale="1">
        <p:scale>
          <a:sx n="104" d="100"/>
          <a:sy n="104" d="100"/>
        </p:scale>
        <p:origin x="1698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67F56-7CCA-4770-B181-A9F42FB2DE27}" type="datetimeFigureOut">
              <a:rPr lang="ru-RU" smtClean="0"/>
              <a:t>12.05.2023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20BF2-D63C-488E-A597-666B6A66DA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5429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67F56-7CCA-4770-B181-A9F42FB2DE27}" type="datetimeFigureOut">
              <a:rPr lang="ru-RU" smtClean="0"/>
              <a:t>12.05.2023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20BF2-D63C-488E-A597-666B6A66DA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0666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67F56-7CCA-4770-B181-A9F42FB2DE27}" type="datetimeFigureOut">
              <a:rPr lang="ru-RU" smtClean="0"/>
              <a:t>12.05.2023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20BF2-D63C-488E-A597-666B6A66DA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1724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67F56-7CCA-4770-B181-A9F42FB2DE27}" type="datetimeFigureOut">
              <a:rPr lang="ru-RU" smtClean="0"/>
              <a:t>12.05.2023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20BF2-D63C-488E-A597-666B6A66DA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9762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67F56-7CCA-4770-B181-A9F42FB2DE27}" type="datetimeFigureOut">
              <a:rPr lang="ru-RU" smtClean="0"/>
              <a:t>12.05.2023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20BF2-D63C-488E-A597-666B6A66DA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1506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67F56-7CCA-4770-B181-A9F42FB2DE27}" type="datetimeFigureOut">
              <a:rPr lang="ru-RU" smtClean="0"/>
              <a:t>12.05.2023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20BF2-D63C-488E-A597-666B6A66DA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4136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67F56-7CCA-4770-B181-A9F42FB2DE27}" type="datetimeFigureOut">
              <a:rPr lang="ru-RU" smtClean="0"/>
              <a:t>12.05.2023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20BF2-D63C-488E-A597-666B6A66DA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3855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67F56-7CCA-4770-B181-A9F42FB2DE27}" type="datetimeFigureOut">
              <a:rPr lang="ru-RU" smtClean="0"/>
              <a:t>12.05.2023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20BF2-D63C-488E-A597-666B6A66DA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8588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67F56-7CCA-4770-B181-A9F42FB2DE27}" type="datetimeFigureOut">
              <a:rPr lang="ru-RU" smtClean="0"/>
              <a:t>12.05.2023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20BF2-D63C-488E-A597-666B6A66DA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3224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67F56-7CCA-4770-B181-A9F42FB2DE27}" type="datetimeFigureOut">
              <a:rPr lang="ru-RU" smtClean="0"/>
              <a:t>12.05.2023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20BF2-D63C-488E-A597-666B6A66DA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874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67F56-7CCA-4770-B181-A9F42FB2DE27}" type="datetimeFigureOut">
              <a:rPr lang="ru-RU" smtClean="0"/>
              <a:t>12.05.2023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20BF2-D63C-488E-A597-666B6A66DA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5996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A67F56-7CCA-4770-B181-A9F42FB2DE27}" type="datetimeFigureOut">
              <a:rPr lang="ru-RU" smtClean="0"/>
              <a:t>12.05.2023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20BF2-D63C-488E-A597-666B6A66DA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0211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0" y="6600122"/>
            <a:ext cx="9144000" cy="260648"/>
            <a:chOff x="0" y="620688"/>
            <a:chExt cx="9144000" cy="260648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0" y="620688"/>
              <a:ext cx="9144000" cy="26064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1836000" y="620688"/>
              <a:ext cx="7308000" cy="2606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3672000" y="620688"/>
              <a:ext cx="5472000" cy="26064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5508000" y="620688"/>
              <a:ext cx="3636000" cy="26064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7344000" y="620688"/>
              <a:ext cx="1800000" cy="26064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16" name="Прямая соединительная линия 15"/>
          <p:cNvCxnSpPr/>
          <p:nvPr/>
        </p:nvCxnSpPr>
        <p:spPr>
          <a:xfrm>
            <a:off x="2078876" y="620688"/>
            <a:ext cx="4986248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1" y="116632"/>
            <a:ext cx="91439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srgbClr val="1F497D">
                    <a:lumMod val="75000"/>
                  </a:srgbClr>
                </a:solidFill>
                <a:latin typeface="Arial Narrow" pitchFamily="34" charset="0"/>
              </a:rPr>
              <a:t>Oracle Big Data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0" y="2060848"/>
            <a:ext cx="9144000" cy="244827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2627785" y="2992596"/>
            <a:ext cx="65162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Arial Narrow" pitchFamily="34" charset="0"/>
              </a:rPr>
              <a:t>Oracle Big Data Service</a:t>
            </a:r>
          </a:p>
        </p:txBody>
      </p:sp>
      <p:pic>
        <p:nvPicPr>
          <p:cNvPr id="3074" name="Picture 2" descr="C:\Users\Александр\Downloads\Южный_федеральный_университет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536" y="814856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Александр\Downloads\_OMlygKCaE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8744" y="793000"/>
            <a:ext cx="1110512" cy="111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613B6B-1E2B-6BF6-E989-82D6D0570F16}"/>
              </a:ext>
            </a:extLst>
          </p:cNvPr>
          <p:cNvSpPr txBox="1"/>
          <p:nvPr/>
        </p:nvSpPr>
        <p:spPr>
          <a:xfrm>
            <a:off x="411134" y="4954456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Arial Narrow" pitchFamily="34" charset="0"/>
              </a:rPr>
              <a:t>Александров Александр Алексеевич, </a:t>
            </a:r>
          </a:p>
          <a:p>
            <a:r>
              <a:rPr lang="ru-RU" dirty="0">
                <a:latin typeface="Arial Narrow" pitchFamily="34" charset="0"/>
              </a:rPr>
              <a:t>инженер,</a:t>
            </a:r>
          </a:p>
          <a:p>
            <a:r>
              <a:rPr lang="ru-RU" dirty="0">
                <a:latin typeface="Arial Narrow" pitchFamily="34" charset="0"/>
              </a:rPr>
              <a:t>Международный исследовательский институт интеллектуальных материалов</a:t>
            </a:r>
          </a:p>
        </p:txBody>
      </p:sp>
    </p:spTree>
    <p:extLst>
      <p:ext uri="{BB962C8B-B14F-4D97-AF65-F5344CB8AC3E}">
        <p14:creationId xmlns:p14="http://schemas.microsoft.com/office/powerpoint/2010/main" val="1868700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Научный Человек Плоская Иллюстрация Самка С Футуристическим  Пользовательским Интерфейсом — стоковая векторная графика и другие  изображения на тему Учёный - iStock">
            <a:extLst>
              <a:ext uri="{FF2B5EF4-FFF2-40B4-BE49-F238E27FC236}">
                <a16:creationId xmlns:a16="http://schemas.microsoft.com/office/drawing/2014/main" id="{A1959444-25AA-26AC-5785-D828CFA01E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2" r="11866"/>
          <a:stretch/>
        </p:blipFill>
        <p:spPr bwMode="auto">
          <a:xfrm>
            <a:off x="4755180" y="1400132"/>
            <a:ext cx="4104457" cy="545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Группа 8"/>
          <p:cNvGrpSpPr/>
          <p:nvPr/>
        </p:nvGrpSpPr>
        <p:grpSpPr>
          <a:xfrm>
            <a:off x="0" y="6600122"/>
            <a:ext cx="9144000" cy="260648"/>
            <a:chOff x="0" y="620688"/>
            <a:chExt cx="9144000" cy="260648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0" y="620688"/>
              <a:ext cx="9144000" cy="26064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1836000" y="620688"/>
              <a:ext cx="7308000" cy="2606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3672000" y="620688"/>
              <a:ext cx="5472000" cy="26064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5508000" y="620688"/>
              <a:ext cx="3636000" cy="26064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7344000" y="620688"/>
              <a:ext cx="1800000" cy="26064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6" name="Прямая соединительная линия 15"/>
          <p:cNvCxnSpPr/>
          <p:nvPr/>
        </p:nvCxnSpPr>
        <p:spPr>
          <a:xfrm>
            <a:off x="2078876" y="620688"/>
            <a:ext cx="4986248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0" y="116632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srgbClr val="1F497D">
                    <a:lumMod val="75000"/>
                  </a:srgb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Oracle Big Data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7218C43-C514-8037-FDFF-74F8BD32C85E}"/>
              </a:ext>
            </a:extLst>
          </p:cNvPr>
          <p:cNvSpPr/>
          <p:nvPr/>
        </p:nvSpPr>
        <p:spPr>
          <a:xfrm>
            <a:off x="436247" y="885782"/>
            <a:ext cx="65533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Примеры использования больших данных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B000A1-8EFD-EAFD-6269-2D9CF4B198C1}"/>
              </a:ext>
            </a:extLst>
          </p:cNvPr>
          <p:cNvSpPr txBox="1"/>
          <p:nvPr/>
        </p:nvSpPr>
        <p:spPr>
          <a:xfrm>
            <a:off x="343883" y="1674095"/>
            <a:ext cx="422811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Внедрение инноваций</a:t>
            </a:r>
          </a:p>
          <a:p>
            <a:pPr algn="just"/>
            <a:r>
              <a:rPr lang="ru-RU" dirty="0">
                <a:latin typeface="Arial Narrow" panose="020B0606020202030204" pitchFamily="34" charset="0"/>
                <a:cs typeface="Arial" panose="020B0604020202020204" pitchFamily="34" charset="0"/>
              </a:rPr>
              <a:t>Большие данные позволяют выявлять взаимозависимости между пользователями, учреждениями и компаниями, внедрять их и определять новые способы применения полученных сведений. Используйте результаты исследований данных, чтобы повысить эффективность финансовых решений и планирования. Изучайте тенденции и желания покупателей, чтобы выпускать новые продукты и услуги. Внедрите динамическое ценообразование. Возможности поистине безграничны.</a:t>
            </a:r>
          </a:p>
        </p:txBody>
      </p:sp>
    </p:spTree>
    <p:extLst>
      <p:ext uri="{BB962C8B-B14F-4D97-AF65-F5344CB8AC3E}">
        <p14:creationId xmlns:p14="http://schemas.microsoft.com/office/powerpoint/2010/main" val="3205072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0" y="6600122"/>
            <a:ext cx="9144000" cy="260648"/>
            <a:chOff x="0" y="620688"/>
            <a:chExt cx="9144000" cy="260648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0" y="620688"/>
              <a:ext cx="9144000" cy="26064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1836000" y="620688"/>
              <a:ext cx="7308000" cy="2606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3672000" y="620688"/>
              <a:ext cx="5472000" cy="26064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5508000" y="620688"/>
              <a:ext cx="3636000" cy="26064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7344000" y="620688"/>
              <a:ext cx="1800000" cy="26064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6" name="Прямая соединительная линия 15"/>
          <p:cNvCxnSpPr/>
          <p:nvPr/>
        </p:nvCxnSpPr>
        <p:spPr>
          <a:xfrm>
            <a:off x="2078876" y="620688"/>
            <a:ext cx="4986248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0" y="116632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srgbClr val="1F497D">
                    <a:lumMod val="75000"/>
                  </a:srgb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Oracle Big Data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7218C43-C514-8037-FDFF-74F8BD32C85E}"/>
              </a:ext>
            </a:extLst>
          </p:cNvPr>
          <p:cNvSpPr/>
          <p:nvPr/>
        </p:nvSpPr>
        <p:spPr>
          <a:xfrm>
            <a:off x="436247" y="885782"/>
            <a:ext cx="45496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Работа с большими данными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AFB8F5-A92F-73F5-7F6C-41666A057B7D}"/>
              </a:ext>
            </a:extLst>
          </p:cNvPr>
          <p:cNvSpPr txBox="1"/>
          <p:nvPr/>
        </p:nvSpPr>
        <p:spPr>
          <a:xfrm>
            <a:off x="436247" y="1683572"/>
            <a:ext cx="8456233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1.  Интеграция</a:t>
            </a:r>
          </a:p>
          <a:p>
            <a:pPr algn="just"/>
            <a:r>
              <a:rPr lang="ru-RU" dirty="0">
                <a:latin typeface="Arial Narrow" panose="020B0606020202030204" pitchFamily="34" charset="0"/>
              </a:rPr>
              <a:t>Технология больших данных позволяет объединять данные из разрозненных источников и приложений. Традиционные механизмы интеграции, такие как средства для извлечения, преобразования и загрузки данных (ETL), не справляются с подобными задачами. Для анализа наборов данных размером в терабайт, а то и петабайт, нужны новые стратегии и технологии.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8B504D8-0593-EECE-4A1C-F78C2591E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87607" y="3208107"/>
            <a:ext cx="5168784" cy="339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98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B223AE3-9B63-DE9C-0FDB-0E53DF1C4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280" y="1682202"/>
            <a:ext cx="4644720" cy="4644720"/>
          </a:xfrm>
          <a:prstGeom prst="rect">
            <a:avLst/>
          </a:prstGeom>
        </p:spPr>
      </p:pic>
      <p:grpSp>
        <p:nvGrpSpPr>
          <p:cNvPr id="9" name="Группа 8"/>
          <p:cNvGrpSpPr/>
          <p:nvPr/>
        </p:nvGrpSpPr>
        <p:grpSpPr>
          <a:xfrm>
            <a:off x="0" y="6600122"/>
            <a:ext cx="9144000" cy="260648"/>
            <a:chOff x="0" y="620688"/>
            <a:chExt cx="9144000" cy="260648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0" y="620688"/>
              <a:ext cx="9144000" cy="26064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1836000" y="620688"/>
              <a:ext cx="7308000" cy="2606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3672000" y="620688"/>
              <a:ext cx="5472000" cy="26064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5508000" y="620688"/>
              <a:ext cx="3636000" cy="26064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7344000" y="620688"/>
              <a:ext cx="1800000" cy="26064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6" name="Прямая соединительная линия 15"/>
          <p:cNvCxnSpPr/>
          <p:nvPr/>
        </p:nvCxnSpPr>
        <p:spPr>
          <a:xfrm>
            <a:off x="2078876" y="620688"/>
            <a:ext cx="4986248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0" y="116632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srgbClr val="1F497D">
                    <a:lumMod val="75000"/>
                  </a:srgb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Oracle Big Data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7218C43-C514-8037-FDFF-74F8BD32C85E}"/>
              </a:ext>
            </a:extLst>
          </p:cNvPr>
          <p:cNvSpPr/>
          <p:nvPr/>
        </p:nvSpPr>
        <p:spPr>
          <a:xfrm>
            <a:off x="436247" y="885782"/>
            <a:ext cx="45496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Работа с большими данными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AFB8F5-A92F-73F5-7F6C-41666A057B7D}"/>
              </a:ext>
            </a:extLst>
          </p:cNvPr>
          <p:cNvSpPr txBox="1"/>
          <p:nvPr/>
        </p:nvSpPr>
        <p:spPr>
          <a:xfrm>
            <a:off x="436247" y="1664972"/>
            <a:ext cx="4351777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2.  Управление</a:t>
            </a:r>
          </a:p>
          <a:p>
            <a:pPr algn="just"/>
            <a:r>
              <a:rPr lang="ru-RU" dirty="0">
                <a:latin typeface="Arial Narrow" panose="020B0606020202030204" pitchFamily="34" charset="0"/>
              </a:rPr>
              <a:t>Большим данным требуется объемное хранилище. Решение для хранения может быть размещено в локальной или облачной среде или и там и там. Можно хранить данные в предпочтительном формате и применять желаемые требования к обработке (и необходимые механизмы обработки) к наборам данным по мере необходимости. Большинство организаций выбирают решение для хранения данных в зависимости от того, где они хранятся в настоящее время. Облачные хранилища пользуются растущей популярностью, так как поддерживают актуальные требования к вычислениям и позволяют задействовать ресурсы по мере надобности.</a:t>
            </a:r>
          </a:p>
        </p:txBody>
      </p:sp>
    </p:spTree>
    <p:extLst>
      <p:ext uri="{BB962C8B-B14F-4D97-AF65-F5344CB8AC3E}">
        <p14:creationId xmlns:p14="http://schemas.microsoft.com/office/powerpoint/2010/main" val="4250152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2B1C20D-6FDE-5BE7-7031-40FB59BE7E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1" t="16289" b="12893"/>
          <a:stretch/>
        </p:blipFill>
        <p:spPr>
          <a:xfrm>
            <a:off x="1941546" y="2847412"/>
            <a:ext cx="5445634" cy="3893956"/>
          </a:xfrm>
          <a:prstGeom prst="rect">
            <a:avLst/>
          </a:prstGeom>
        </p:spPr>
      </p:pic>
      <p:grpSp>
        <p:nvGrpSpPr>
          <p:cNvPr id="9" name="Группа 8"/>
          <p:cNvGrpSpPr/>
          <p:nvPr/>
        </p:nvGrpSpPr>
        <p:grpSpPr>
          <a:xfrm>
            <a:off x="0" y="6600122"/>
            <a:ext cx="9144000" cy="260648"/>
            <a:chOff x="0" y="620688"/>
            <a:chExt cx="9144000" cy="260648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0" y="620688"/>
              <a:ext cx="9144000" cy="26064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1836000" y="620688"/>
              <a:ext cx="7308000" cy="2606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3672000" y="620688"/>
              <a:ext cx="5472000" cy="26064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5508000" y="620688"/>
              <a:ext cx="3636000" cy="26064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7344000" y="620688"/>
              <a:ext cx="1800000" cy="26064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6" name="Прямая соединительная линия 15"/>
          <p:cNvCxnSpPr/>
          <p:nvPr/>
        </p:nvCxnSpPr>
        <p:spPr>
          <a:xfrm>
            <a:off x="2078876" y="620688"/>
            <a:ext cx="4986248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0" y="116632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srgbClr val="1F497D">
                    <a:lumMod val="75000"/>
                  </a:srgb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Oracle Big Data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7218C43-C514-8037-FDFF-74F8BD32C85E}"/>
              </a:ext>
            </a:extLst>
          </p:cNvPr>
          <p:cNvSpPr/>
          <p:nvPr/>
        </p:nvSpPr>
        <p:spPr>
          <a:xfrm>
            <a:off x="436247" y="885782"/>
            <a:ext cx="45496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Работа с большими данными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AFB8F5-A92F-73F5-7F6C-41666A057B7D}"/>
              </a:ext>
            </a:extLst>
          </p:cNvPr>
          <p:cNvSpPr txBox="1"/>
          <p:nvPr/>
        </p:nvSpPr>
        <p:spPr>
          <a:xfrm>
            <a:off x="436247" y="1590186"/>
            <a:ext cx="8456233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3.  Анализ</a:t>
            </a:r>
          </a:p>
          <a:p>
            <a:pPr algn="just"/>
            <a:r>
              <a:rPr lang="ru-RU" dirty="0">
                <a:latin typeface="Arial Narrow" panose="020B0606020202030204" pitchFamily="34" charset="0"/>
              </a:rPr>
              <a:t>Вложения в большие данные окупятся сполна, когда приступите к анализу данных и начнете предпринимать действия, исходя из полученных сведений. Он обеспечит новый уровень прозрачности благодаря визуальному анализу разнообразных наборов данных. </a:t>
            </a:r>
          </a:p>
        </p:txBody>
      </p:sp>
    </p:spTree>
    <p:extLst>
      <p:ext uri="{BB962C8B-B14F-4D97-AF65-F5344CB8AC3E}">
        <p14:creationId xmlns:p14="http://schemas.microsoft.com/office/powerpoint/2010/main" val="2423522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oracle and big data Online Shopping">
            <a:extLst>
              <a:ext uri="{FF2B5EF4-FFF2-40B4-BE49-F238E27FC236}">
                <a16:creationId xmlns:a16="http://schemas.microsoft.com/office/drawing/2014/main" id="{2172DCFE-427F-3BC0-A50D-F2D8223719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44" b="10160"/>
          <a:stretch/>
        </p:blipFill>
        <p:spPr bwMode="auto">
          <a:xfrm>
            <a:off x="1673930" y="4014799"/>
            <a:ext cx="5796137" cy="258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Группа 8"/>
          <p:cNvGrpSpPr/>
          <p:nvPr/>
        </p:nvGrpSpPr>
        <p:grpSpPr>
          <a:xfrm>
            <a:off x="0" y="6600122"/>
            <a:ext cx="9144000" cy="260648"/>
            <a:chOff x="0" y="620688"/>
            <a:chExt cx="9144000" cy="260648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0" y="620688"/>
              <a:ext cx="9144000" cy="26064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1836000" y="620688"/>
              <a:ext cx="7308000" cy="2606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3672000" y="620688"/>
              <a:ext cx="5472000" cy="26064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5508000" y="620688"/>
              <a:ext cx="3636000" cy="26064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7344000" y="620688"/>
              <a:ext cx="1800000" cy="26064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</p:grpSp>
      <p:cxnSp>
        <p:nvCxnSpPr>
          <p:cNvPr id="16" name="Прямая соединительная линия 15"/>
          <p:cNvCxnSpPr/>
          <p:nvPr/>
        </p:nvCxnSpPr>
        <p:spPr>
          <a:xfrm>
            <a:off x="2078876" y="620688"/>
            <a:ext cx="4986248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0" y="116632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srgbClr val="1F497D">
                    <a:lumMod val="75000"/>
                  </a:srgbClr>
                </a:solidFill>
                <a:latin typeface="Arial Narrow" pitchFamily="34" charset="0"/>
              </a:rPr>
              <a:t>Oracle Big Data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7218C43-C514-8037-FDFF-74F8BD32C85E}"/>
              </a:ext>
            </a:extLst>
          </p:cNvPr>
          <p:cNvSpPr/>
          <p:nvPr/>
        </p:nvSpPr>
        <p:spPr>
          <a:xfrm>
            <a:off x="436247" y="885782"/>
            <a:ext cx="44198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Oracle Big Data Cloud Service</a:t>
            </a:r>
            <a:endParaRPr lang="ru-RU" sz="2800" b="1" dirty="0">
              <a:solidFill>
                <a:schemeClr val="tx2">
                  <a:lumMod val="60000"/>
                  <a:lumOff val="4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9D270E-0DB4-456A-F97C-7BD1FFDD90C9}"/>
              </a:ext>
            </a:extLst>
          </p:cNvPr>
          <p:cNvSpPr txBox="1"/>
          <p:nvPr/>
        </p:nvSpPr>
        <p:spPr>
          <a:xfrm>
            <a:off x="436247" y="1556792"/>
            <a:ext cx="83122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Oracle Big Data </a:t>
            </a:r>
            <a:r>
              <a:rPr lang="ru-RU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Cloud</a:t>
            </a:r>
            <a:r>
              <a:rPr lang="ru-RU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Service </a:t>
            </a:r>
            <a:r>
              <a:rPr lang="ru-RU" dirty="0"/>
              <a:t>- это автоматизированный сервис, предоставляющий высокопроизводительную среду, специально разработанную для расширения аналитических возможностей предприятий. Благодаря автоматизированному управлению жизненным циклом и обеспечению безопасности одним нажатием кнопки, Big Data </a:t>
            </a:r>
            <a:r>
              <a:rPr lang="ru-RU" dirty="0" err="1"/>
              <a:t>Cloud</a:t>
            </a:r>
            <a:r>
              <a:rPr lang="ru-RU" dirty="0"/>
              <a:t> Service предназначен для оптимального и безопасного выполнения широкого спектра рабочих нагрузок и технологий больших данных при одновременном упрощении операций. Big Data </a:t>
            </a:r>
            <a:r>
              <a:rPr lang="ru-RU" dirty="0" err="1"/>
              <a:t>Cloud</a:t>
            </a:r>
            <a:r>
              <a:rPr lang="ru-RU" dirty="0"/>
              <a:t> Service включает несколько высококлассных аналитических компонентов, от Oracle Big Data </a:t>
            </a:r>
            <a:r>
              <a:rPr lang="ru-RU" dirty="0" err="1"/>
              <a:t>Spatial</a:t>
            </a:r>
            <a:r>
              <a:rPr lang="ru-RU" dirty="0"/>
              <a:t> и </a:t>
            </a:r>
            <a:r>
              <a:rPr lang="ru-RU" dirty="0" err="1"/>
              <a:t>Graph</a:t>
            </a:r>
            <a:r>
              <a:rPr lang="ru-RU" dirty="0"/>
              <a:t> до R и встроенных компонентов, таких как Apache Spark и </a:t>
            </a:r>
            <a:r>
              <a:rPr lang="ru-RU" dirty="0" err="1"/>
              <a:t>Impala</a:t>
            </a:r>
            <a:r>
              <a:rPr lang="ru-RU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80085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142BF83-097D-78B6-32B2-C9DA26CCE9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60"/>
          <a:stretch/>
        </p:blipFill>
        <p:spPr>
          <a:xfrm>
            <a:off x="746728" y="4463417"/>
            <a:ext cx="2664296" cy="2136705"/>
          </a:xfrm>
          <a:prstGeom prst="rect">
            <a:avLst/>
          </a:prstGeom>
        </p:spPr>
      </p:pic>
      <p:grpSp>
        <p:nvGrpSpPr>
          <p:cNvPr id="9" name="Группа 8"/>
          <p:cNvGrpSpPr/>
          <p:nvPr/>
        </p:nvGrpSpPr>
        <p:grpSpPr>
          <a:xfrm>
            <a:off x="0" y="6600122"/>
            <a:ext cx="9144000" cy="260648"/>
            <a:chOff x="0" y="620688"/>
            <a:chExt cx="9144000" cy="260648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0" y="620688"/>
              <a:ext cx="9144000" cy="26064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1836000" y="620688"/>
              <a:ext cx="7308000" cy="2606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3672000" y="620688"/>
              <a:ext cx="5472000" cy="26064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5508000" y="620688"/>
              <a:ext cx="3636000" cy="26064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7344000" y="620688"/>
              <a:ext cx="1800000" cy="26064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</p:grpSp>
      <p:cxnSp>
        <p:nvCxnSpPr>
          <p:cNvPr id="16" name="Прямая соединительная линия 15"/>
          <p:cNvCxnSpPr/>
          <p:nvPr/>
        </p:nvCxnSpPr>
        <p:spPr>
          <a:xfrm>
            <a:off x="2078876" y="620688"/>
            <a:ext cx="4986248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0" y="116632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srgbClr val="1F497D">
                    <a:lumMod val="75000"/>
                  </a:srgbClr>
                </a:solidFill>
                <a:latin typeface="Arial Narrow" panose="020B0606020202030204" pitchFamily="34" charset="0"/>
              </a:rPr>
              <a:t>Oracle Big Data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7218C43-C514-8037-FDFF-74F8BD32C85E}"/>
              </a:ext>
            </a:extLst>
          </p:cNvPr>
          <p:cNvSpPr/>
          <p:nvPr/>
        </p:nvSpPr>
        <p:spPr>
          <a:xfrm>
            <a:off x="436247" y="885782"/>
            <a:ext cx="44198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Oracle Big Data Cloud Service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FCC763-F0DC-1B19-53DF-21A5702A520B}"/>
              </a:ext>
            </a:extLst>
          </p:cNvPr>
          <p:cNvSpPr txBox="1"/>
          <p:nvPr/>
        </p:nvSpPr>
        <p:spPr>
          <a:xfrm>
            <a:off x="4029929" y="4601677"/>
            <a:ext cx="478382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dirty="0">
                <a:latin typeface="Arial Narrow" panose="020B0606020202030204" pitchFamily="34" charset="0"/>
              </a:rPr>
              <a:t>Услуги Oracle по работе с большими данными помогают специалистам по работе с данными управлять, каталогизировать и обрабатывать необработанные данные. Oracle предлагает объектные хранилища и озера данных на базе </a:t>
            </a:r>
            <a:r>
              <a:rPr lang="ru-RU" sz="1600" dirty="0" err="1">
                <a:latin typeface="Arial Narrow" panose="020B0606020202030204" pitchFamily="34" charset="0"/>
              </a:rPr>
              <a:t>Hadoop</a:t>
            </a:r>
            <a:r>
              <a:rPr lang="ru-RU" sz="1600" dirty="0">
                <a:latin typeface="Arial Narrow" panose="020B0606020202030204" pitchFamily="34" charset="0"/>
              </a:rPr>
              <a:t> для сохранения данных, Spark для обработки и анализа с помощью Oracle </a:t>
            </a:r>
            <a:r>
              <a:rPr lang="ru-RU" sz="1600" dirty="0" err="1">
                <a:latin typeface="Arial Narrow" panose="020B0606020202030204" pitchFamily="34" charset="0"/>
              </a:rPr>
              <a:t>Cloud</a:t>
            </a:r>
            <a:r>
              <a:rPr lang="ru-RU" sz="1600" dirty="0">
                <a:latin typeface="Arial Narrow" panose="020B0606020202030204" pitchFamily="34" charset="0"/>
              </a:rPr>
              <a:t> SQL или выбранного клиентом аналитического инструмента.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A79E63-F493-D54F-44C9-7D02EC094D24}"/>
              </a:ext>
            </a:extLst>
          </p:cNvPr>
          <p:cNvSpPr txBox="1"/>
          <p:nvPr/>
        </p:nvSpPr>
        <p:spPr>
          <a:xfrm>
            <a:off x="437852" y="1556792"/>
            <a:ext cx="837590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Преимущества облачного сервиса больших данных: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Arial Narrow" panose="020B0606020202030204" pitchFamily="34" charset="0"/>
              </a:rPr>
              <a:t>Безопасные кластеры, обеспечивающие сохранность инфраструктуры данных. В облачном сервисе Big Data </a:t>
            </a:r>
            <a:r>
              <a:rPr lang="ru-RU" dirty="0" err="1">
                <a:latin typeface="Arial Narrow" panose="020B0606020202030204" pitchFamily="34" charset="0"/>
              </a:rPr>
              <a:t>Cloud</a:t>
            </a:r>
            <a:r>
              <a:rPr lang="ru-RU" dirty="0">
                <a:latin typeface="Arial Narrow" panose="020B0606020202030204" pitchFamily="34" charset="0"/>
              </a:rPr>
              <a:t> Service безопасность легко включается, тестируется и сохраняется при всех обновлениях.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Arial Narrow" panose="020B0606020202030204" pitchFamily="34" charset="0"/>
              </a:rPr>
              <a:t>Высокая доступность, обеспечивающая работоспособность вашей среды даже при определенных сбоях инфраструктуры. Big Data </a:t>
            </a:r>
            <a:r>
              <a:rPr lang="ru-RU" dirty="0" err="1">
                <a:latin typeface="Arial Narrow" panose="020B0606020202030204" pitchFamily="34" charset="0"/>
              </a:rPr>
              <a:t>Cloud</a:t>
            </a:r>
            <a:r>
              <a:rPr lang="ru-RU" dirty="0">
                <a:latin typeface="Arial Narrow" panose="020B0606020202030204" pitchFamily="34" charset="0"/>
              </a:rPr>
              <a:t> Service имеет протестированную и автоматизированную архитектуру высокой доступности.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Arial Narrow" panose="020B0606020202030204" pitchFamily="34" charset="0"/>
              </a:rPr>
              <a:t>Полный контроль, позволяющий вашим пользователям настраивать систему под свои нужды. Это позволяет пользователям использовать свои любимые инструменты, как от партнеров, так и от Oracle непосредственно на Big Data </a:t>
            </a:r>
            <a:r>
              <a:rPr lang="ru-RU" dirty="0" err="1">
                <a:latin typeface="Arial Narrow" panose="020B0606020202030204" pitchFamily="34" charset="0"/>
              </a:rPr>
              <a:t>Cloud</a:t>
            </a:r>
            <a:r>
              <a:rPr lang="ru-RU" dirty="0">
                <a:latin typeface="Arial Narrow" panose="020B0606020202030204" pitchFamily="34" charset="0"/>
              </a:rPr>
              <a:t> Service. </a:t>
            </a:r>
          </a:p>
        </p:txBody>
      </p:sp>
    </p:spTree>
    <p:extLst>
      <p:ext uri="{BB962C8B-B14F-4D97-AF65-F5344CB8AC3E}">
        <p14:creationId xmlns:p14="http://schemas.microsoft.com/office/powerpoint/2010/main" val="608485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E5C0B9-D516-5D5C-9E8D-6B359F419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962" y="2722819"/>
            <a:ext cx="7016073" cy="3946541"/>
          </a:xfrm>
          <a:prstGeom prst="rect">
            <a:avLst/>
          </a:prstGeom>
        </p:spPr>
      </p:pic>
      <p:grpSp>
        <p:nvGrpSpPr>
          <p:cNvPr id="9" name="Группа 8"/>
          <p:cNvGrpSpPr/>
          <p:nvPr/>
        </p:nvGrpSpPr>
        <p:grpSpPr>
          <a:xfrm>
            <a:off x="0" y="6600122"/>
            <a:ext cx="9144000" cy="260648"/>
            <a:chOff x="0" y="620688"/>
            <a:chExt cx="9144000" cy="260648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0" y="620688"/>
              <a:ext cx="9144000" cy="26064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1836000" y="620688"/>
              <a:ext cx="7308000" cy="2606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3672000" y="620688"/>
              <a:ext cx="5472000" cy="26064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5508000" y="620688"/>
              <a:ext cx="3636000" cy="26064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7344000" y="620688"/>
              <a:ext cx="1800000" cy="26064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</p:grpSp>
      <p:cxnSp>
        <p:nvCxnSpPr>
          <p:cNvPr id="16" name="Прямая соединительная линия 15"/>
          <p:cNvCxnSpPr/>
          <p:nvPr/>
        </p:nvCxnSpPr>
        <p:spPr>
          <a:xfrm>
            <a:off x="2078876" y="620688"/>
            <a:ext cx="4986248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0" y="116632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srgbClr val="1F497D">
                    <a:lumMod val="75000"/>
                  </a:srgbClr>
                </a:solidFill>
                <a:latin typeface="Arial Narrow" panose="020B0606020202030204" pitchFamily="34" charset="0"/>
              </a:rPr>
              <a:t>Oracle Big Data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7218C43-C514-8037-FDFF-74F8BD32C85E}"/>
              </a:ext>
            </a:extLst>
          </p:cNvPr>
          <p:cNvSpPr/>
          <p:nvPr/>
        </p:nvSpPr>
        <p:spPr>
          <a:xfrm>
            <a:off x="436247" y="885782"/>
            <a:ext cx="55771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Возможности </a:t>
            </a: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Oracle Big Data Service</a:t>
            </a:r>
            <a:endParaRPr lang="ru-RU" sz="2800" b="1" dirty="0">
              <a:solidFill>
                <a:schemeClr val="tx2">
                  <a:lumMod val="60000"/>
                  <a:lumOff val="4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8F9989-5F2D-5B7C-C847-7593AA6555B2}"/>
              </a:ext>
            </a:extLst>
          </p:cNvPr>
          <p:cNvSpPr txBox="1"/>
          <p:nvPr/>
        </p:nvSpPr>
        <p:spPr>
          <a:xfrm>
            <a:off x="436247" y="1530934"/>
            <a:ext cx="831221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Гибкая подготовка кластера </a:t>
            </a:r>
            <a:r>
              <a:rPr lang="ru-RU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Hadoop</a:t>
            </a:r>
            <a:endParaRPr lang="ru-RU" b="1" dirty="0">
              <a:solidFill>
                <a:schemeClr val="tx2">
                  <a:lumMod val="60000"/>
                  <a:lumOff val="40000"/>
                </a:schemeClr>
              </a:solidFill>
              <a:latin typeface="Arial Narrow" panose="020B0606020202030204" pitchFamily="34" charset="0"/>
            </a:endParaRPr>
          </a:p>
          <a:p>
            <a:pPr algn="just"/>
            <a:r>
              <a:rPr lang="ru-RU" dirty="0">
                <a:latin typeface="Arial Narrow" panose="020B0606020202030204" pitchFamily="34" charset="0"/>
              </a:rPr>
              <a:t>Oracle Big Data Service позволяет клиентам легко развертывать кластеры </a:t>
            </a:r>
            <a:r>
              <a:rPr lang="ru-RU" dirty="0" err="1">
                <a:latin typeface="Arial Narrow" panose="020B0606020202030204" pitchFamily="34" charset="0"/>
              </a:rPr>
              <a:t>Hadoop</a:t>
            </a:r>
            <a:r>
              <a:rPr lang="ru-RU" dirty="0">
                <a:latin typeface="Arial Narrow" panose="020B0606020202030204" pitchFamily="34" charset="0"/>
              </a:rPr>
              <a:t> любого размера с формами виртуальных машин от 1 OCPU до выделенных пустых сред. Клиенты выбирают между высокопроизводительным хранилищем </a:t>
            </a:r>
            <a:r>
              <a:rPr lang="ru-RU" dirty="0" err="1">
                <a:latin typeface="Arial Narrow" panose="020B0606020202030204" pitchFamily="34" charset="0"/>
              </a:rPr>
              <a:t>NVMe</a:t>
            </a:r>
            <a:r>
              <a:rPr lang="ru-RU" dirty="0">
                <a:latin typeface="Arial Narrow" panose="020B0606020202030204" pitchFamily="34" charset="0"/>
              </a:rPr>
              <a:t> или экономичным блочным хранилищем и могут увеличивать или уменьшать свои кластеры.</a:t>
            </a:r>
          </a:p>
        </p:txBody>
      </p:sp>
    </p:spTree>
    <p:extLst>
      <p:ext uri="{BB962C8B-B14F-4D97-AF65-F5344CB8AC3E}">
        <p14:creationId xmlns:p14="http://schemas.microsoft.com/office/powerpoint/2010/main" val="3090495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Oracle SQL Basics | Coursera">
            <a:extLst>
              <a:ext uri="{FF2B5EF4-FFF2-40B4-BE49-F238E27FC236}">
                <a16:creationId xmlns:a16="http://schemas.microsoft.com/office/drawing/2014/main" id="{C9CBF5B2-B590-087A-2C72-97D7BA540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409" y="2919194"/>
            <a:ext cx="3680928" cy="368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Группа 8"/>
          <p:cNvGrpSpPr/>
          <p:nvPr/>
        </p:nvGrpSpPr>
        <p:grpSpPr>
          <a:xfrm>
            <a:off x="0" y="6600122"/>
            <a:ext cx="9144000" cy="260648"/>
            <a:chOff x="0" y="620688"/>
            <a:chExt cx="9144000" cy="260648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0" y="620688"/>
              <a:ext cx="9144000" cy="26064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1836000" y="620688"/>
              <a:ext cx="7308000" cy="2606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3672000" y="620688"/>
              <a:ext cx="5472000" cy="26064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5508000" y="620688"/>
              <a:ext cx="3636000" cy="26064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7344000" y="620688"/>
              <a:ext cx="1800000" cy="26064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</p:grpSp>
      <p:cxnSp>
        <p:nvCxnSpPr>
          <p:cNvPr id="16" name="Прямая соединительная линия 15"/>
          <p:cNvCxnSpPr/>
          <p:nvPr/>
        </p:nvCxnSpPr>
        <p:spPr>
          <a:xfrm>
            <a:off x="2078876" y="620688"/>
            <a:ext cx="4986248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0" y="116632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srgbClr val="1F497D">
                    <a:lumMod val="75000"/>
                  </a:srgbClr>
                </a:solidFill>
                <a:latin typeface="Arial Narrow" panose="020B0606020202030204" pitchFamily="34" charset="0"/>
              </a:rPr>
              <a:t>Oracle Big Data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7218C43-C514-8037-FDFF-74F8BD32C85E}"/>
              </a:ext>
            </a:extLst>
          </p:cNvPr>
          <p:cNvSpPr/>
          <p:nvPr/>
        </p:nvSpPr>
        <p:spPr>
          <a:xfrm>
            <a:off x="436247" y="885782"/>
            <a:ext cx="55771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Возможности </a:t>
            </a: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Oracle Big Data Service</a:t>
            </a:r>
            <a:endParaRPr lang="ru-RU" sz="2800" b="1" dirty="0">
              <a:solidFill>
                <a:schemeClr val="tx2">
                  <a:lumMod val="60000"/>
                  <a:lumOff val="4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213D2D-8F0B-749D-14CE-A6541CF1D02D}"/>
              </a:ext>
            </a:extLst>
          </p:cNvPr>
          <p:cNvSpPr txBox="1"/>
          <p:nvPr/>
        </p:nvSpPr>
        <p:spPr>
          <a:xfrm>
            <a:off x="436247" y="1556792"/>
            <a:ext cx="824020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rial Narrow" panose="020B0606020202030204" pitchFamily="34" charset="0"/>
              </a:rPr>
              <a:t>Oracle </a:t>
            </a:r>
            <a:r>
              <a:rPr lang="ru-RU" b="1" i="0" dirty="0" err="1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rial Narrow" panose="020B0606020202030204" pitchFamily="34" charset="0"/>
              </a:rPr>
              <a:t>Cloud</a:t>
            </a:r>
            <a:r>
              <a:rPr lang="ru-RU" b="1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rial Narrow" panose="020B0606020202030204" pitchFamily="34" charset="0"/>
              </a:rPr>
              <a:t> SQL</a:t>
            </a:r>
          </a:p>
          <a:p>
            <a:pPr algn="just"/>
            <a:r>
              <a:rPr lang="ru-RU" dirty="0">
                <a:solidFill>
                  <a:srgbClr val="161513"/>
                </a:solidFill>
                <a:latin typeface="Arial Narrow" panose="020B0606020202030204" pitchFamily="34" charset="0"/>
              </a:rPr>
              <a:t>Д</a:t>
            </a:r>
            <a:r>
              <a:rPr lang="ru-RU" b="0" i="0" dirty="0">
                <a:solidFill>
                  <a:srgbClr val="161513"/>
                </a:solidFill>
                <a:effectLst/>
                <a:latin typeface="Arial Narrow" panose="020B0606020202030204" pitchFamily="34" charset="0"/>
              </a:rPr>
              <a:t>оступная дополнительная услуга, позволяет клиентам инициировать запросы Oracle SQL к данным в HDFS, </a:t>
            </a:r>
            <a:r>
              <a:rPr lang="ru-RU" b="0" i="0" dirty="0" err="1">
                <a:solidFill>
                  <a:srgbClr val="161513"/>
                </a:solidFill>
                <a:effectLst/>
                <a:latin typeface="Arial Narrow" panose="020B0606020202030204" pitchFamily="34" charset="0"/>
              </a:rPr>
              <a:t>Kafka</a:t>
            </a:r>
            <a:r>
              <a:rPr lang="ru-RU" b="0" i="0" dirty="0">
                <a:solidFill>
                  <a:srgbClr val="161513"/>
                </a:solidFill>
                <a:effectLst/>
                <a:latin typeface="Arial Narrow" panose="020B0606020202030204" pitchFamily="34" charset="0"/>
              </a:rPr>
              <a:t> и Oracle </a:t>
            </a:r>
            <a:r>
              <a:rPr lang="ru-RU" b="0" i="0" dirty="0" err="1">
                <a:solidFill>
                  <a:srgbClr val="161513"/>
                </a:solidFill>
                <a:effectLst/>
                <a:latin typeface="Arial Narrow" panose="020B0606020202030204" pitchFamily="34" charset="0"/>
              </a:rPr>
              <a:t>Cloud</a:t>
            </a:r>
            <a:r>
              <a:rPr lang="ru-RU" b="0" i="0" dirty="0">
                <a:solidFill>
                  <a:srgbClr val="161513"/>
                </a:solidFill>
                <a:effectLst/>
                <a:latin typeface="Arial Narrow" panose="020B0606020202030204" pitchFamily="34" charset="0"/>
              </a:rPr>
              <a:t> Infrastructure Object Storage. Любой пользователь, приложение или инструмент аналитики могут прозрачно работать с этими хранилищами данных, используя обработку </a:t>
            </a:r>
            <a:r>
              <a:rPr lang="ru-RU" b="0" i="0" dirty="0" err="1">
                <a:solidFill>
                  <a:srgbClr val="161513"/>
                </a:solidFill>
                <a:effectLst/>
                <a:latin typeface="Arial Narrow" panose="020B0606020202030204" pitchFamily="34" charset="0"/>
              </a:rPr>
              <a:t>push-down</a:t>
            </a:r>
            <a:r>
              <a:rPr lang="ru-RU" b="0" i="0" dirty="0">
                <a:solidFill>
                  <a:srgbClr val="161513"/>
                </a:solidFill>
                <a:effectLst/>
                <a:latin typeface="Arial Narrow" panose="020B0606020202030204" pitchFamily="34" charset="0"/>
              </a:rPr>
              <a:t> и масштабирование, чтобы свести к минимуму перемещение данных и ускорить выполнение запросов.</a:t>
            </a:r>
          </a:p>
        </p:txBody>
      </p:sp>
      <p:pic>
        <p:nvPicPr>
          <p:cNvPr id="14344" name="Picture 8" descr="A Closer Look into Oracle's Big Data Role in DBMS">
            <a:extLst>
              <a:ext uri="{FF2B5EF4-FFF2-40B4-BE49-F238E27FC236}">
                <a16:creationId xmlns:a16="http://schemas.microsoft.com/office/drawing/2014/main" id="{6BD92FE4-7C22-60C5-6A42-4A485A9CE9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27" b="7555"/>
          <a:stretch/>
        </p:blipFill>
        <p:spPr bwMode="auto">
          <a:xfrm>
            <a:off x="514436" y="3774968"/>
            <a:ext cx="4975564" cy="200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649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0" y="6600122"/>
            <a:ext cx="9144000" cy="260648"/>
            <a:chOff x="0" y="620688"/>
            <a:chExt cx="9144000" cy="260648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0" y="620688"/>
              <a:ext cx="9144000" cy="26064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1836000" y="620688"/>
              <a:ext cx="7308000" cy="2606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3672000" y="620688"/>
              <a:ext cx="5472000" cy="26064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5508000" y="620688"/>
              <a:ext cx="3636000" cy="26064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7344000" y="620688"/>
              <a:ext cx="1800000" cy="26064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</p:grpSp>
      <p:cxnSp>
        <p:nvCxnSpPr>
          <p:cNvPr id="16" name="Прямая соединительная линия 15"/>
          <p:cNvCxnSpPr/>
          <p:nvPr/>
        </p:nvCxnSpPr>
        <p:spPr>
          <a:xfrm>
            <a:off x="2078876" y="620688"/>
            <a:ext cx="4986248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0" y="116632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srgbClr val="1F497D">
                    <a:lumMod val="75000"/>
                  </a:srgbClr>
                </a:solidFill>
                <a:latin typeface="Arial Narrow" panose="020B0606020202030204" pitchFamily="34" charset="0"/>
              </a:rPr>
              <a:t>Oracle Big Data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7218C43-C514-8037-FDFF-74F8BD32C85E}"/>
              </a:ext>
            </a:extLst>
          </p:cNvPr>
          <p:cNvSpPr/>
          <p:nvPr/>
        </p:nvSpPr>
        <p:spPr>
          <a:xfrm>
            <a:off x="436247" y="885782"/>
            <a:ext cx="55771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Возможности </a:t>
            </a: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Oracle Big Data Service</a:t>
            </a:r>
            <a:endParaRPr lang="ru-RU" sz="2800" b="1" dirty="0">
              <a:solidFill>
                <a:schemeClr val="tx2">
                  <a:lumMod val="60000"/>
                  <a:lumOff val="4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A771D3-3373-9504-CCB5-450EFA6E6A70}"/>
              </a:ext>
            </a:extLst>
          </p:cNvPr>
          <p:cNvSpPr txBox="1"/>
          <p:nvPr/>
        </p:nvSpPr>
        <p:spPr>
          <a:xfrm>
            <a:off x="436246" y="1538998"/>
            <a:ext cx="845623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Машинное обучение Oracle для </a:t>
            </a:r>
            <a:r>
              <a:rPr lang="ru-RU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SparkR</a:t>
            </a:r>
            <a:endParaRPr lang="ru-RU" b="1" dirty="0">
              <a:solidFill>
                <a:schemeClr val="tx2">
                  <a:lumMod val="60000"/>
                  <a:lumOff val="40000"/>
                </a:schemeClr>
              </a:solidFill>
              <a:latin typeface="Arial Narrow" panose="020B0606020202030204" pitchFamily="34" charset="0"/>
            </a:endParaRPr>
          </a:p>
          <a:p>
            <a:pPr algn="just"/>
            <a:r>
              <a:rPr lang="ru-RU" dirty="0">
                <a:latin typeface="Arial Narrow" panose="020B0606020202030204" pitchFamily="34" charset="0"/>
              </a:rPr>
              <a:t>Предоставляет специалистам по данным функции для управления данными, хранящимися в распределенной файловой системе Apache </a:t>
            </a:r>
            <a:r>
              <a:rPr lang="ru-RU" dirty="0" err="1">
                <a:latin typeface="Arial Narrow" panose="020B0606020202030204" pitchFamily="34" charset="0"/>
              </a:rPr>
              <a:t>Hadoop</a:t>
            </a:r>
            <a:r>
              <a:rPr lang="ru-RU" dirty="0">
                <a:latin typeface="Arial Narrow" panose="020B0606020202030204" pitchFamily="34" charset="0"/>
              </a:rPr>
              <a:t> (HDFS), Spark </a:t>
            </a:r>
            <a:r>
              <a:rPr lang="ru-RU" dirty="0" err="1">
                <a:latin typeface="Arial Narrow" panose="020B0606020202030204" pitchFamily="34" charset="0"/>
              </a:rPr>
              <a:t>DataFrames</a:t>
            </a:r>
            <a:r>
              <a:rPr lang="ru-RU" dirty="0">
                <a:latin typeface="Arial Narrow" panose="020B0606020202030204" pitchFamily="34" charset="0"/>
              </a:rPr>
              <a:t> и других источниках Java Database </a:t>
            </a:r>
            <a:r>
              <a:rPr lang="ru-RU" dirty="0" err="1">
                <a:latin typeface="Arial Narrow" panose="020B0606020202030204" pitchFamily="34" charset="0"/>
              </a:rPr>
              <a:t>Connectivity</a:t>
            </a:r>
            <a:r>
              <a:rPr lang="ru-RU" dirty="0">
                <a:latin typeface="Arial Narrow" panose="020B0606020202030204" pitchFamily="34" charset="0"/>
              </a:rPr>
              <a:t> (JDBC). Они также могут создавать модели машинного обучения в R для простого развертывания с помощью Apache Spark, используя высокопроизводительные библиотеки с масштабируемыми параллельными алгоритмами. Oracle Machine Learning для </a:t>
            </a:r>
            <a:r>
              <a:rPr lang="ru-RU" dirty="0" err="1">
                <a:latin typeface="Arial Narrow" panose="020B0606020202030204" pitchFamily="34" charset="0"/>
              </a:rPr>
              <a:t>SparkR</a:t>
            </a:r>
            <a:r>
              <a:rPr lang="ru-RU" dirty="0">
                <a:latin typeface="Arial Narrow" panose="020B0606020202030204" pitchFamily="34" charset="0"/>
              </a:rPr>
              <a:t> позволяет пользователям использовать преимущества всех узлов кластера Oracle Big Data Service, и к ним легко получить доступ либо через прилагаемый блокнот, либо через блокнот, устанавливаемый клиентом.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744E6A-4C4A-F9B0-252C-5B78DD8CE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947" y="4243937"/>
            <a:ext cx="5178103" cy="211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75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39680A93-BAD8-2B4B-462F-3765ADAF6B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8" r="16138"/>
          <a:stretch/>
        </p:blipFill>
        <p:spPr bwMode="auto">
          <a:xfrm>
            <a:off x="971600" y="3755999"/>
            <a:ext cx="3875641" cy="281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Группа 8"/>
          <p:cNvGrpSpPr/>
          <p:nvPr/>
        </p:nvGrpSpPr>
        <p:grpSpPr>
          <a:xfrm>
            <a:off x="0" y="6600122"/>
            <a:ext cx="9144000" cy="260648"/>
            <a:chOff x="0" y="620688"/>
            <a:chExt cx="9144000" cy="260648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0" y="620688"/>
              <a:ext cx="9144000" cy="26064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1836000" y="620688"/>
              <a:ext cx="7308000" cy="2606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3672000" y="620688"/>
              <a:ext cx="5472000" cy="26064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5508000" y="620688"/>
              <a:ext cx="3636000" cy="26064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7344000" y="620688"/>
              <a:ext cx="1800000" cy="26064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</p:grpSp>
      <p:cxnSp>
        <p:nvCxnSpPr>
          <p:cNvPr id="16" name="Прямая соединительная линия 15"/>
          <p:cNvCxnSpPr/>
          <p:nvPr/>
        </p:nvCxnSpPr>
        <p:spPr>
          <a:xfrm>
            <a:off x="2078876" y="620688"/>
            <a:ext cx="4986248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0" y="116632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srgbClr val="1F497D">
                    <a:lumMod val="75000"/>
                  </a:srgbClr>
                </a:solidFill>
                <a:latin typeface="Arial Narrow" pitchFamily="34" charset="0"/>
              </a:rPr>
              <a:t>Oracle Big Data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7218C43-C514-8037-FDFF-74F8BD32C85E}"/>
              </a:ext>
            </a:extLst>
          </p:cNvPr>
          <p:cNvSpPr/>
          <p:nvPr/>
        </p:nvSpPr>
        <p:spPr>
          <a:xfrm>
            <a:off x="436247" y="885782"/>
            <a:ext cx="35734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Кластер </a:t>
            </a: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Oracle Exadata</a:t>
            </a:r>
            <a:endParaRPr lang="ru-RU" sz="2800" b="1" dirty="0">
              <a:solidFill>
                <a:schemeClr val="tx2">
                  <a:lumMod val="60000"/>
                  <a:lumOff val="4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DF0D06-1922-BC33-9BF3-B2F994033807}"/>
              </a:ext>
            </a:extLst>
          </p:cNvPr>
          <p:cNvSpPr txBox="1"/>
          <p:nvPr/>
        </p:nvSpPr>
        <p:spPr>
          <a:xfrm>
            <a:off x="436247" y="1435316"/>
            <a:ext cx="837122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Кластер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Oracle</a:t>
            </a:r>
            <a:r>
              <a:rPr lang="ru-RU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ru-RU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Exadata</a:t>
            </a:r>
            <a:r>
              <a:rPr lang="ru-RU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ru-RU" dirty="0"/>
              <a:t>были дебютом Oracle в жанре программно-аппаратных комплексов. </a:t>
            </a:r>
            <a:r>
              <a:rPr lang="ru-RU" dirty="0" err="1"/>
              <a:t>Exadata</a:t>
            </a:r>
            <a:r>
              <a:rPr lang="ru-RU" dirty="0"/>
              <a:t> — это машина, предназначенная исключительно для выполнения СУБД Oracle. Она используется для OLTP-нагрузок, для хранилищ данных, для смешанных нагрузок, для консолидации приложений на базе Oracle Database. На аппаратном уровне </a:t>
            </a:r>
            <a:r>
              <a:rPr lang="ru-RU" dirty="0" err="1"/>
              <a:t>Exadata</a:t>
            </a:r>
            <a:r>
              <a:rPr lang="ru-RU" dirty="0"/>
              <a:t> в зависимости от конфигурации — это и быстрая дисковая подсистема и 40-гигабитная сеть </a:t>
            </a:r>
            <a:r>
              <a:rPr lang="ru-RU" dirty="0" err="1"/>
              <a:t>Infiniband</a:t>
            </a:r>
            <a:r>
              <a:rPr lang="ru-RU" dirty="0"/>
              <a:t>, а также </a:t>
            </a:r>
            <a:r>
              <a:rPr lang="ru-RU" dirty="0" err="1"/>
              <a:t>многотерабайтная</a:t>
            </a:r>
            <a:r>
              <a:rPr lang="ru-RU" dirty="0"/>
              <a:t> оперативная память и FLASH-память на десятки терабайт. То есть, с аппаратной точки зрения — это очень быстрые и мощные машины.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486DA3-E574-43EF-53D5-5186A5B5AC67}"/>
              </a:ext>
            </a:extLst>
          </p:cNvPr>
          <p:cNvSpPr txBox="1"/>
          <p:nvPr/>
        </p:nvSpPr>
        <p:spPr>
          <a:xfrm>
            <a:off x="5472519" y="4692992"/>
            <a:ext cx="29717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Ячейка </a:t>
            </a:r>
            <a:r>
              <a:rPr lang="ru-RU" dirty="0" err="1"/>
              <a:t>Exadata</a:t>
            </a:r>
            <a:r>
              <a:rPr lang="ru-RU" dirty="0"/>
              <a:t> - это самостоятельный сервер с 12 дисками и специальным ПО </a:t>
            </a:r>
            <a:r>
              <a:rPr lang="ru-RU" dirty="0" err="1"/>
              <a:t>Exadata</a:t>
            </a:r>
            <a:r>
              <a:rPr lang="ru-RU" dirty="0"/>
              <a:t> Software.</a:t>
            </a:r>
          </a:p>
        </p:txBody>
      </p:sp>
    </p:spTree>
    <p:extLst>
      <p:ext uri="{BB962C8B-B14F-4D97-AF65-F5344CB8AC3E}">
        <p14:creationId xmlns:p14="http://schemas.microsoft.com/office/powerpoint/2010/main" val="914715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D3696F0-A3D9-3257-AC1C-F772E4632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2618455"/>
            <a:ext cx="4409271" cy="2129555"/>
          </a:xfrm>
          <a:prstGeom prst="rect">
            <a:avLst/>
          </a:prstGeom>
        </p:spPr>
      </p:pic>
      <p:grpSp>
        <p:nvGrpSpPr>
          <p:cNvPr id="9" name="Группа 8"/>
          <p:cNvGrpSpPr/>
          <p:nvPr/>
        </p:nvGrpSpPr>
        <p:grpSpPr>
          <a:xfrm>
            <a:off x="0" y="6600122"/>
            <a:ext cx="9144000" cy="260648"/>
            <a:chOff x="0" y="620688"/>
            <a:chExt cx="9144000" cy="260648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0" y="620688"/>
              <a:ext cx="9144000" cy="26064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1836000" y="620688"/>
              <a:ext cx="7308000" cy="2606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3672000" y="620688"/>
              <a:ext cx="5472000" cy="26064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5508000" y="620688"/>
              <a:ext cx="3636000" cy="26064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7344000" y="620688"/>
              <a:ext cx="1800000" cy="26064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</p:grpSp>
      <p:cxnSp>
        <p:nvCxnSpPr>
          <p:cNvPr id="16" name="Прямая соединительная линия 15"/>
          <p:cNvCxnSpPr/>
          <p:nvPr/>
        </p:nvCxnSpPr>
        <p:spPr>
          <a:xfrm>
            <a:off x="2078876" y="620688"/>
            <a:ext cx="4986248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0" y="116632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srgbClr val="1F497D">
                    <a:lumMod val="75000"/>
                  </a:srgbClr>
                </a:solidFill>
                <a:latin typeface="Arial Narrow" panose="020B0606020202030204" pitchFamily="34" charset="0"/>
              </a:rPr>
              <a:t>Oracle Big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79B6D8-3BD5-9867-4B0C-471FDD942401}"/>
              </a:ext>
            </a:extLst>
          </p:cNvPr>
          <p:cNvSpPr txBox="1"/>
          <p:nvPr/>
        </p:nvSpPr>
        <p:spPr>
          <a:xfrm>
            <a:off x="436247" y="1819518"/>
            <a:ext cx="4680928" cy="3727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Arial Narrow" panose="020B0606020202030204" pitchFamily="34" charset="0"/>
              </a:rPr>
              <a:t>Что такое </a:t>
            </a:r>
            <a:r>
              <a:rPr lang="en-US" sz="2000" dirty="0">
                <a:latin typeface="Arial Narrow" panose="020B0606020202030204" pitchFamily="34" charset="0"/>
              </a:rPr>
              <a:t>Big Data?</a:t>
            </a:r>
            <a:endParaRPr lang="ru-RU" sz="2000" dirty="0">
              <a:latin typeface="Arial Narrow" panose="020B0606020202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Arial Narrow" panose="020B0606020202030204" pitchFamily="34" charset="0"/>
              </a:rPr>
              <a:t>Примеры использования больших данных</a:t>
            </a:r>
            <a:endParaRPr lang="en-US" sz="2000" dirty="0">
              <a:latin typeface="Arial Narrow" panose="020B0606020202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Arial Narrow" panose="020B0606020202030204" pitchFamily="34" charset="0"/>
              </a:rPr>
              <a:t>Работа с большими данными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 Narrow" panose="020B0606020202030204" pitchFamily="34" charset="0"/>
              </a:rPr>
              <a:t>Oracle Big Data Cloud Service</a:t>
            </a:r>
            <a:endParaRPr lang="ru-RU" sz="2000" dirty="0">
              <a:latin typeface="Arial Narrow" panose="020B0606020202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Arial Narrow" panose="020B0606020202030204" pitchFamily="34" charset="0"/>
              </a:rPr>
              <a:t>Возможности </a:t>
            </a:r>
            <a:r>
              <a:rPr lang="en-US" sz="2000" dirty="0">
                <a:latin typeface="Arial Narrow" panose="020B0606020202030204" pitchFamily="34" charset="0"/>
              </a:rPr>
              <a:t>Oracle Big Data Service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Arial Narrow" panose="020B0606020202030204" pitchFamily="34" charset="0"/>
              </a:rPr>
              <a:t>Кластер </a:t>
            </a:r>
            <a:r>
              <a:rPr lang="en-US" sz="2000" dirty="0">
                <a:latin typeface="Arial Narrow" panose="020B0606020202030204" pitchFamily="34" charset="0"/>
              </a:rPr>
              <a:t>Oracle Exadata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Arial Narrow" panose="020B0606020202030204" pitchFamily="34" charset="0"/>
              </a:rPr>
              <a:t>Кластер </a:t>
            </a:r>
            <a:r>
              <a:rPr lang="en-US" sz="2000" dirty="0">
                <a:latin typeface="Arial Narrow" panose="020B0606020202030204" pitchFamily="34" charset="0"/>
              </a:rPr>
              <a:t>Oracle </a:t>
            </a:r>
            <a:r>
              <a:rPr lang="en-US" sz="2000" dirty="0" err="1">
                <a:latin typeface="Arial Narrow" panose="020B0606020202030204" pitchFamily="34" charset="0"/>
              </a:rPr>
              <a:t>Exalytics</a:t>
            </a:r>
            <a:endParaRPr lang="ru-RU" sz="2000" dirty="0">
              <a:latin typeface="Arial Narrow" panose="020B0606020202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Arial Narrow" panose="020B0606020202030204" pitchFamily="34" charset="0"/>
              </a:rPr>
              <a:t>Кластер </a:t>
            </a:r>
            <a:r>
              <a:rPr lang="en-US" sz="2000" dirty="0">
                <a:latin typeface="Arial Narrow" panose="020B0606020202030204" pitchFamily="34" charset="0"/>
              </a:rPr>
              <a:t>Big Data Appliance</a:t>
            </a:r>
            <a:endParaRPr lang="ru-RU" sz="2000" dirty="0">
              <a:latin typeface="Arial Narrow" panose="020B060602020203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7218C43-C514-8037-FDFF-74F8BD32C85E}"/>
              </a:ext>
            </a:extLst>
          </p:cNvPr>
          <p:cNvSpPr/>
          <p:nvPr/>
        </p:nvSpPr>
        <p:spPr>
          <a:xfrm>
            <a:off x="436247" y="885782"/>
            <a:ext cx="31261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Основные вопросы</a:t>
            </a:r>
          </a:p>
        </p:txBody>
      </p:sp>
    </p:spTree>
    <p:extLst>
      <p:ext uri="{BB962C8B-B14F-4D97-AF65-F5344CB8AC3E}">
        <p14:creationId xmlns:p14="http://schemas.microsoft.com/office/powerpoint/2010/main" val="641271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CA3E7-F80E-D2C8-4332-78FDF74B5466}"/>
              </a:ext>
            </a:extLst>
          </p:cNvPr>
          <p:cNvSpPr txBox="1"/>
          <p:nvPr/>
        </p:nvSpPr>
        <p:spPr>
          <a:xfrm>
            <a:off x="436247" y="1564492"/>
            <a:ext cx="824021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Машина Oracle </a:t>
            </a:r>
            <a:r>
              <a:rPr lang="ru-RU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Exalytics</a:t>
            </a:r>
            <a:r>
              <a:rPr lang="ru-RU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ru-RU" dirty="0"/>
              <a:t>предназначена для ускорения слоя бизнес-аналитики. Ее главные возможности - это ускорение работы Oracle Business Intelligence и Oracle </a:t>
            </a:r>
            <a:r>
              <a:rPr lang="ru-RU" dirty="0" err="1"/>
              <a:t>Essbase</a:t>
            </a:r>
            <a:r>
              <a:rPr lang="ru-RU" dirty="0"/>
              <a:t> благодаря использованию большого объема оперативной памяти, интеграция с </a:t>
            </a:r>
            <a:r>
              <a:rPr lang="ru-RU" dirty="0" err="1"/>
              <a:t>Exadata</a:t>
            </a:r>
            <a:r>
              <a:rPr lang="ru-RU" dirty="0"/>
              <a:t>, ускорение отчетов и задач планирования и бюджетирования, поддержка большого количества пользователей, использование технологий In-Memory технологий: Oracle </a:t>
            </a:r>
            <a:r>
              <a:rPr lang="ru-RU" dirty="0" err="1"/>
              <a:t>TimesTen</a:t>
            </a:r>
            <a:r>
              <a:rPr lang="ru-RU" dirty="0"/>
              <a:t> или Oracle Database с опцией </a:t>
            </a:r>
            <a:r>
              <a:rPr lang="ru-RU" dirty="0" err="1"/>
              <a:t>ln</a:t>
            </a:r>
            <a:r>
              <a:rPr lang="ru-RU" dirty="0"/>
              <a:t>-Memory.</a:t>
            </a:r>
          </a:p>
          <a:p>
            <a:pPr algn="just"/>
            <a:endParaRPr lang="ru-RU" dirty="0"/>
          </a:p>
          <a:p>
            <a:pPr algn="just"/>
            <a:endParaRPr lang="ru-RU" dirty="0"/>
          </a:p>
          <a:p>
            <a:pPr algn="just"/>
            <a:endParaRPr lang="ru-RU" dirty="0"/>
          </a:p>
          <a:p>
            <a:pPr algn="just"/>
            <a:endParaRPr lang="ru-RU" dirty="0"/>
          </a:p>
          <a:p>
            <a:pPr algn="just"/>
            <a:endParaRPr lang="ru-RU" dirty="0"/>
          </a:p>
          <a:p>
            <a:pPr algn="just"/>
            <a:endParaRPr lang="ru-RU" dirty="0"/>
          </a:p>
          <a:p>
            <a:pPr algn="just"/>
            <a:r>
              <a:rPr lang="ru-RU" dirty="0" err="1"/>
              <a:t>Exalytics</a:t>
            </a:r>
            <a:r>
              <a:rPr lang="ru-RU" dirty="0"/>
              <a:t> версии X5-4 имеет до 3 ТБ оперативной памяти, 72 процессорных ядра Intel, FLASH-хранилище объемом 4,8 ТБ и жесткие диски суммарным объемом 7,2 ТБ. </a:t>
            </a:r>
            <a:r>
              <a:rPr lang="ru-RU" dirty="0" err="1"/>
              <a:t>Exalytics</a:t>
            </a:r>
            <a:r>
              <a:rPr lang="ru-RU" dirty="0"/>
              <a:t> версии T5-8 — еще более «богатая» машина, у нее 4 ТБ оперативной памяти, 128 процессорных ядер SPARC T5 и 3,2 ТБ FLASH-памяти. </a:t>
            </a:r>
          </a:p>
        </p:txBody>
      </p:sp>
      <p:pic>
        <p:nvPicPr>
          <p:cNvPr id="17410" name="Picture 2" descr="Oracle reveals EXALYTICS machine on Oracle Open World 2011">
            <a:extLst>
              <a:ext uri="{FF2B5EF4-FFF2-40B4-BE49-F238E27FC236}">
                <a16:creationId xmlns:a16="http://schemas.microsoft.com/office/drawing/2014/main" id="{6501E085-3C7B-C67D-DE6C-DA69A44975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8" b="5558"/>
          <a:stretch/>
        </p:blipFill>
        <p:spPr bwMode="auto">
          <a:xfrm>
            <a:off x="2548832" y="3573016"/>
            <a:ext cx="4046334" cy="158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Группа 8"/>
          <p:cNvGrpSpPr/>
          <p:nvPr/>
        </p:nvGrpSpPr>
        <p:grpSpPr>
          <a:xfrm>
            <a:off x="0" y="6600122"/>
            <a:ext cx="9144000" cy="260648"/>
            <a:chOff x="0" y="620688"/>
            <a:chExt cx="9144000" cy="260648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0" y="620688"/>
              <a:ext cx="9144000" cy="26064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1836000" y="620688"/>
              <a:ext cx="7308000" cy="2606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3672000" y="620688"/>
              <a:ext cx="5472000" cy="26064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5508000" y="620688"/>
              <a:ext cx="3636000" cy="26064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7344000" y="620688"/>
              <a:ext cx="1800000" cy="26064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</p:grpSp>
      <p:cxnSp>
        <p:nvCxnSpPr>
          <p:cNvPr id="16" name="Прямая соединительная линия 15"/>
          <p:cNvCxnSpPr/>
          <p:nvPr/>
        </p:nvCxnSpPr>
        <p:spPr>
          <a:xfrm>
            <a:off x="2078876" y="620688"/>
            <a:ext cx="4986248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0" y="116632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srgbClr val="1F497D">
                    <a:lumMod val="75000"/>
                  </a:srgbClr>
                </a:solidFill>
                <a:latin typeface="Arial Narrow" pitchFamily="34" charset="0"/>
              </a:rPr>
              <a:t>Oracle Big Data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7218C43-C514-8037-FDFF-74F8BD32C85E}"/>
              </a:ext>
            </a:extLst>
          </p:cNvPr>
          <p:cNvSpPr/>
          <p:nvPr/>
        </p:nvSpPr>
        <p:spPr>
          <a:xfrm>
            <a:off x="436247" y="885782"/>
            <a:ext cx="38026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Кластер </a:t>
            </a: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Oracle </a:t>
            </a:r>
            <a:r>
              <a:rPr lang="en-US" sz="2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Exalytics</a:t>
            </a:r>
            <a:endParaRPr lang="ru-RU" sz="2800" b="1" dirty="0">
              <a:solidFill>
                <a:schemeClr val="tx2">
                  <a:lumMod val="60000"/>
                  <a:lumOff val="4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605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0" y="6600122"/>
            <a:ext cx="9144000" cy="260648"/>
            <a:chOff x="0" y="620688"/>
            <a:chExt cx="9144000" cy="260648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0" y="620688"/>
              <a:ext cx="9144000" cy="26064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1836000" y="620688"/>
              <a:ext cx="7308000" cy="2606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3672000" y="620688"/>
              <a:ext cx="5472000" cy="26064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5508000" y="620688"/>
              <a:ext cx="3636000" cy="26064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7344000" y="620688"/>
              <a:ext cx="1800000" cy="26064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</p:grpSp>
      <p:cxnSp>
        <p:nvCxnSpPr>
          <p:cNvPr id="16" name="Прямая соединительная линия 15"/>
          <p:cNvCxnSpPr/>
          <p:nvPr/>
        </p:nvCxnSpPr>
        <p:spPr>
          <a:xfrm>
            <a:off x="2078876" y="620688"/>
            <a:ext cx="4986248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0" y="116632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srgbClr val="1F497D">
                    <a:lumMod val="75000"/>
                  </a:srgbClr>
                </a:solidFill>
                <a:latin typeface="Arial Narrow" pitchFamily="34" charset="0"/>
              </a:rPr>
              <a:t>Oracle Big Data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7218C43-C514-8037-FDFF-74F8BD32C85E}"/>
              </a:ext>
            </a:extLst>
          </p:cNvPr>
          <p:cNvSpPr/>
          <p:nvPr/>
        </p:nvSpPr>
        <p:spPr>
          <a:xfrm>
            <a:off x="436247" y="885782"/>
            <a:ext cx="41189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Кластер </a:t>
            </a: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Big Data Appliance</a:t>
            </a:r>
            <a:endParaRPr lang="ru-RU" sz="2800" b="1" dirty="0">
              <a:solidFill>
                <a:schemeClr val="tx2">
                  <a:lumMod val="60000"/>
                  <a:lumOff val="4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1AD9E5-F2F8-35C5-D215-FD0AFEBB3062}"/>
              </a:ext>
            </a:extLst>
          </p:cNvPr>
          <p:cNvSpPr txBox="1"/>
          <p:nvPr/>
        </p:nvSpPr>
        <p:spPr>
          <a:xfrm>
            <a:off x="436247" y="1588769"/>
            <a:ext cx="831221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Oracle Big Data </a:t>
            </a:r>
            <a:r>
              <a:rPr lang="ru-RU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Appliance</a:t>
            </a:r>
            <a:r>
              <a:rPr lang="ru-RU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ru-RU" dirty="0"/>
              <a:t>- это (в максимальной конфигурации) 18-узловой кластер с объемом оперативной памяти до768 Гбайт, 36 процессорными ядрами Intel и дисковым хранилищем 48 ТБ на каждом узле, предназначенный для работы </a:t>
            </a:r>
            <a:r>
              <a:rPr lang="ru-RU" dirty="0" err="1"/>
              <a:t>Hadoop</a:t>
            </a:r>
            <a:r>
              <a:rPr lang="ru-RU" dirty="0"/>
              <a:t> или Oracle </a:t>
            </a:r>
            <a:r>
              <a:rPr lang="ru-RU" dirty="0" err="1"/>
              <a:t>NoSQL</a:t>
            </a:r>
            <a:r>
              <a:rPr lang="ru-RU" dirty="0"/>
              <a:t> Database. В отличие от остальных программно-аппаратных комплексов Oracle, эта система разработана совместно с компанией </a:t>
            </a:r>
            <a:r>
              <a:rPr lang="ru-RU" dirty="0" err="1"/>
              <a:t>Cloudera</a:t>
            </a:r>
            <a:r>
              <a:rPr lang="ru-RU" dirty="0"/>
              <a:t>, одним из ведущих поставщиков дистрибутива </a:t>
            </a:r>
            <a:r>
              <a:rPr lang="ru-RU" dirty="0" err="1"/>
              <a:t>Hadoop</a:t>
            </a:r>
            <a:r>
              <a:rPr lang="ru-RU" dirty="0"/>
              <a:t>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AB1ACE-5C55-0AF8-C424-F9B33B7A1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222" y="3603791"/>
            <a:ext cx="6505946" cy="276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67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0" y="6600122"/>
            <a:ext cx="9144000" cy="260648"/>
            <a:chOff x="0" y="620688"/>
            <a:chExt cx="9144000" cy="260648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0" y="620688"/>
              <a:ext cx="9144000" cy="26064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1836000" y="620688"/>
              <a:ext cx="7308000" cy="2606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3672000" y="620688"/>
              <a:ext cx="5472000" cy="26064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5508000" y="620688"/>
              <a:ext cx="3636000" cy="26064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7344000" y="620688"/>
              <a:ext cx="1800000" cy="26064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</p:grpSp>
      <p:cxnSp>
        <p:nvCxnSpPr>
          <p:cNvPr id="16" name="Прямая соединительная линия 15"/>
          <p:cNvCxnSpPr/>
          <p:nvPr/>
        </p:nvCxnSpPr>
        <p:spPr>
          <a:xfrm>
            <a:off x="2078876" y="620688"/>
            <a:ext cx="4986248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0" y="116632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srgbClr val="1F497D">
                    <a:lumMod val="75000"/>
                  </a:srgbClr>
                </a:solidFill>
                <a:latin typeface="Arial Narrow" pitchFamily="34" charset="0"/>
              </a:rPr>
              <a:t>Oracle Big Data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23BEB0F-4161-EBD2-2554-1B6BC3896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1" y="1704315"/>
            <a:ext cx="9144000" cy="344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385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pa Itu Big Data dan Cara Kerja Big Data - AdIns">
            <a:extLst>
              <a:ext uri="{FF2B5EF4-FFF2-40B4-BE49-F238E27FC236}">
                <a16:creationId xmlns:a16="http://schemas.microsoft.com/office/drawing/2014/main" id="{3F96E2B6-A805-D9CF-2312-7A76D1CC1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160" y="2780928"/>
            <a:ext cx="5427677" cy="3731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Группа 8"/>
          <p:cNvGrpSpPr/>
          <p:nvPr/>
        </p:nvGrpSpPr>
        <p:grpSpPr>
          <a:xfrm>
            <a:off x="0" y="6600122"/>
            <a:ext cx="9144000" cy="260648"/>
            <a:chOff x="0" y="620688"/>
            <a:chExt cx="9144000" cy="260648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0" y="620688"/>
              <a:ext cx="9144000" cy="26064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1836000" y="620688"/>
              <a:ext cx="7308000" cy="2606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3672000" y="620688"/>
              <a:ext cx="5472000" cy="26064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5508000" y="620688"/>
              <a:ext cx="3636000" cy="26064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7344000" y="620688"/>
              <a:ext cx="1800000" cy="26064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</a:endParaRPr>
            </a:p>
          </p:txBody>
        </p:sp>
      </p:grpSp>
      <p:cxnSp>
        <p:nvCxnSpPr>
          <p:cNvPr id="16" name="Прямая соединительная линия 15"/>
          <p:cNvCxnSpPr/>
          <p:nvPr/>
        </p:nvCxnSpPr>
        <p:spPr>
          <a:xfrm>
            <a:off x="2078876" y="620688"/>
            <a:ext cx="4986248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0" y="116632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srgbClr val="1F497D">
                    <a:lumMod val="75000"/>
                  </a:srgbClr>
                </a:solidFill>
                <a:latin typeface="Arial Narrow" panose="020B0606020202030204" pitchFamily="34" charset="0"/>
              </a:rPr>
              <a:t>Oracle Big Data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7218C43-C514-8037-FDFF-74F8BD32C85E}"/>
              </a:ext>
            </a:extLst>
          </p:cNvPr>
          <p:cNvSpPr/>
          <p:nvPr/>
        </p:nvSpPr>
        <p:spPr>
          <a:xfrm>
            <a:off x="436247" y="885782"/>
            <a:ext cx="31261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Что такое </a:t>
            </a: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Big Data?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8DDD38-A724-B07F-25D6-8E0F2CD7F8B4}"/>
              </a:ext>
            </a:extLst>
          </p:cNvPr>
          <p:cNvSpPr txBox="1"/>
          <p:nvPr/>
        </p:nvSpPr>
        <p:spPr>
          <a:xfrm>
            <a:off x="436246" y="1674095"/>
            <a:ext cx="83842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1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Большие данные </a:t>
            </a:r>
            <a:r>
              <a:rPr lang="ru-RU" b="0" i="0" dirty="0">
                <a:solidFill>
                  <a:srgbClr val="161513"/>
                </a:solidFill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- это разнообразные данные, поступающие с более высокой скоростью, объем которых постоянно растет. Таким образом, три основных свойства больших данных - это разнообразие, высокая скорость поступления и большой объем.</a:t>
            </a:r>
            <a:endParaRPr lang="ru-RU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825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E23E118-DC1F-6EE6-9ACF-70066B546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060948"/>
            <a:ext cx="6228184" cy="254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Группа 8"/>
          <p:cNvGrpSpPr/>
          <p:nvPr/>
        </p:nvGrpSpPr>
        <p:grpSpPr>
          <a:xfrm>
            <a:off x="0" y="6600122"/>
            <a:ext cx="9144000" cy="260648"/>
            <a:chOff x="0" y="620688"/>
            <a:chExt cx="9144000" cy="260648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0" y="620688"/>
              <a:ext cx="9144000" cy="26064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1836000" y="620688"/>
              <a:ext cx="7308000" cy="2606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3672000" y="620688"/>
              <a:ext cx="5472000" cy="26064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5508000" y="620688"/>
              <a:ext cx="3636000" cy="26064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7344000" y="620688"/>
              <a:ext cx="1800000" cy="26064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6" name="Прямая соединительная линия 15"/>
          <p:cNvCxnSpPr/>
          <p:nvPr/>
        </p:nvCxnSpPr>
        <p:spPr>
          <a:xfrm>
            <a:off x="2078876" y="620688"/>
            <a:ext cx="4986248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0" y="116632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srgbClr val="1F497D">
                    <a:lumMod val="75000"/>
                  </a:srgb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Oracle Big Data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7218C43-C514-8037-FDFF-74F8BD32C85E}"/>
              </a:ext>
            </a:extLst>
          </p:cNvPr>
          <p:cNvSpPr/>
          <p:nvPr/>
        </p:nvSpPr>
        <p:spPr>
          <a:xfrm>
            <a:off x="436247" y="885782"/>
            <a:ext cx="65533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Примеры использования больших данных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B000A1-8EFD-EAFD-6269-2D9CF4B198C1}"/>
              </a:ext>
            </a:extLst>
          </p:cNvPr>
          <p:cNvSpPr txBox="1"/>
          <p:nvPr/>
        </p:nvSpPr>
        <p:spPr>
          <a:xfrm>
            <a:off x="343882" y="1674095"/>
            <a:ext cx="845623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Разработка продуктов</a:t>
            </a:r>
            <a:r>
              <a:rPr lang="ru-RU" dirty="0">
                <a:latin typeface="Arial Narrow" panose="020B0606020202030204" pitchFamily="34" charset="0"/>
                <a:cs typeface="Arial" panose="020B0604020202020204" pitchFamily="34" charset="0"/>
              </a:rPr>
              <a:t>	</a:t>
            </a:r>
          </a:p>
          <a:p>
            <a:pPr algn="just"/>
            <a:r>
              <a:rPr lang="ru-RU" dirty="0">
                <a:latin typeface="Arial Narrow" panose="020B0606020202030204" pitchFamily="34" charset="0"/>
                <a:cs typeface="Arial" panose="020B0604020202020204" pitchFamily="34" charset="0"/>
              </a:rPr>
              <a:t>Такие компании, как </a:t>
            </a:r>
            <a:r>
              <a:rPr lang="ru-RU" dirty="0" err="1">
                <a:latin typeface="Arial Narrow" panose="020B0606020202030204" pitchFamily="34" charset="0"/>
                <a:cs typeface="Arial" panose="020B0604020202020204" pitchFamily="34" charset="0"/>
              </a:rPr>
              <a:t>Netflix</a:t>
            </a:r>
            <a:r>
              <a:rPr lang="ru-RU" dirty="0">
                <a:latin typeface="Arial Narrow" panose="020B0606020202030204" pitchFamily="34" charset="0"/>
                <a:cs typeface="Arial" panose="020B0604020202020204" pitchFamily="34" charset="0"/>
              </a:rPr>
              <a:t> и Procter &amp; Gamble, используют большие данные для прогнозирования потребительского спроса. Они классифицируют ключевые атрибуты существующих и снятых с использования продуктов и услуг и моделируют связи между этими атрибутами и коммерческим успехом предложений, чтобы создавать предиктивные модели для новых продуктов и услуг. Кроме того, P&amp;G использует данные и статистику, получаемые от фокусных групп, а также из социальных сетей, по результатам рыночных тестов и пробных продаж, после чего выпускает новые продукты.</a:t>
            </a:r>
          </a:p>
        </p:txBody>
      </p:sp>
    </p:spTree>
    <p:extLst>
      <p:ext uri="{BB962C8B-B14F-4D97-AF65-F5344CB8AC3E}">
        <p14:creationId xmlns:p14="http://schemas.microsoft.com/office/powerpoint/2010/main" val="4114361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Ремонт техники: векторные изображения и иллюстрации, которые можно скачать  бесплатно | Freepik">
            <a:extLst>
              <a:ext uri="{FF2B5EF4-FFF2-40B4-BE49-F238E27FC236}">
                <a16:creationId xmlns:a16="http://schemas.microsoft.com/office/drawing/2014/main" id="{B7766181-120A-E8E5-209C-4DFE7F1EB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436" y="3374702"/>
            <a:ext cx="5229124" cy="348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Группа 8"/>
          <p:cNvGrpSpPr/>
          <p:nvPr/>
        </p:nvGrpSpPr>
        <p:grpSpPr>
          <a:xfrm>
            <a:off x="0" y="6600122"/>
            <a:ext cx="9144000" cy="260648"/>
            <a:chOff x="0" y="620688"/>
            <a:chExt cx="9144000" cy="260648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0" y="620688"/>
              <a:ext cx="9144000" cy="26064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1836000" y="620688"/>
              <a:ext cx="7308000" cy="2606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3672000" y="620688"/>
              <a:ext cx="5472000" cy="26064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5508000" y="620688"/>
              <a:ext cx="3636000" cy="26064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7344000" y="620688"/>
              <a:ext cx="1800000" cy="26064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6" name="Прямая соединительная линия 15"/>
          <p:cNvCxnSpPr/>
          <p:nvPr/>
        </p:nvCxnSpPr>
        <p:spPr>
          <a:xfrm>
            <a:off x="2078876" y="620688"/>
            <a:ext cx="4986248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0" y="116632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srgbClr val="1F497D">
                    <a:lumMod val="75000"/>
                  </a:srgb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Oracle Big Data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7218C43-C514-8037-FDFF-74F8BD32C85E}"/>
              </a:ext>
            </a:extLst>
          </p:cNvPr>
          <p:cNvSpPr/>
          <p:nvPr/>
        </p:nvSpPr>
        <p:spPr>
          <a:xfrm>
            <a:off x="436247" y="885782"/>
            <a:ext cx="65533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Примеры использования больших данных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B000A1-8EFD-EAFD-6269-2D9CF4B198C1}"/>
              </a:ext>
            </a:extLst>
          </p:cNvPr>
          <p:cNvSpPr txBox="1"/>
          <p:nvPr/>
        </p:nvSpPr>
        <p:spPr>
          <a:xfrm>
            <a:off x="343882" y="1674095"/>
            <a:ext cx="84562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Предиктивное управление обслуживанием</a:t>
            </a:r>
          </a:p>
          <a:p>
            <a:pPr algn="just"/>
            <a:r>
              <a:rPr lang="ru-RU" dirty="0">
                <a:latin typeface="Arial Narrow" panose="020B0606020202030204" pitchFamily="34" charset="0"/>
                <a:cs typeface="Arial" panose="020B0604020202020204" pitchFamily="34" charset="0"/>
              </a:rPr>
              <a:t>Факторы, которые позволяют прогнозировать сбои механики, могут скрываться в недрах структурированных данных, таких как год, марка и модель оборудования, или в неструктурированных данных, таких как записи журналов, данные датчиков, сообщения об ошибках и сведения о температуре двигателя. Проанализировав индикаторы вероятных проблем до их возникновения, организации могут повысить экономическую эффективность техобслуживания и максимально продлить срок службы запчастей и оборудования.</a:t>
            </a:r>
          </a:p>
        </p:txBody>
      </p:sp>
    </p:spTree>
    <p:extLst>
      <p:ext uri="{BB962C8B-B14F-4D97-AF65-F5344CB8AC3E}">
        <p14:creationId xmlns:p14="http://schemas.microsoft.com/office/powerpoint/2010/main" val="3871485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A53BE9-1501-0265-8EF3-4C742FCF9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61" y="1428489"/>
            <a:ext cx="4738528" cy="4738528"/>
          </a:xfrm>
          <a:prstGeom prst="rect">
            <a:avLst/>
          </a:prstGeom>
        </p:spPr>
      </p:pic>
      <p:grpSp>
        <p:nvGrpSpPr>
          <p:cNvPr id="9" name="Группа 8"/>
          <p:cNvGrpSpPr/>
          <p:nvPr/>
        </p:nvGrpSpPr>
        <p:grpSpPr>
          <a:xfrm>
            <a:off x="0" y="6600122"/>
            <a:ext cx="9144000" cy="260648"/>
            <a:chOff x="0" y="620688"/>
            <a:chExt cx="9144000" cy="260648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0" y="620688"/>
              <a:ext cx="9144000" cy="26064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1836000" y="620688"/>
              <a:ext cx="7308000" cy="2606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3672000" y="620688"/>
              <a:ext cx="5472000" cy="26064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5508000" y="620688"/>
              <a:ext cx="3636000" cy="26064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7344000" y="620688"/>
              <a:ext cx="1800000" cy="26064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6" name="Прямая соединительная линия 15"/>
          <p:cNvCxnSpPr/>
          <p:nvPr/>
        </p:nvCxnSpPr>
        <p:spPr>
          <a:xfrm>
            <a:off x="2078876" y="620688"/>
            <a:ext cx="4986248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0" y="116632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srgbClr val="1F497D">
                    <a:lumMod val="75000"/>
                  </a:srgb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Oracle Big Data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7218C43-C514-8037-FDFF-74F8BD32C85E}"/>
              </a:ext>
            </a:extLst>
          </p:cNvPr>
          <p:cNvSpPr/>
          <p:nvPr/>
        </p:nvSpPr>
        <p:spPr>
          <a:xfrm>
            <a:off x="436247" y="885782"/>
            <a:ext cx="65533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Примеры использования больших данных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B000A1-8EFD-EAFD-6269-2D9CF4B198C1}"/>
              </a:ext>
            </a:extLst>
          </p:cNvPr>
          <p:cNvSpPr txBox="1"/>
          <p:nvPr/>
        </p:nvSpPr>
        <p:spPr>
          <a:xfrm>
            <a:off x="343883" y="1674095"/>
            <a:ext cx="386807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Взаимодействие с заказчиками</a:t>
            </a:r>
            <a:endParaRPr lang="ru-RU" dirty="0"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dirty="0">
                <a:latin typeface="Arial Narrow" panose="020B0606020202030204" pitchFamily="34" charset="0"/>
                <a:cs typeface="Arial" panose="020B0604020202020204" pitchFamily="34" charset="0"/>
              </a:rPr>
              <a:t>Борьба за заказчиков в самом разгаре. Сегодня получить точные данные о качестве обслуживания клиентов проще, чем когда-либо. Большие данные позволят Вам извлечь полезные сведения из соцсетей, информации о посещении веб-сайтов и других источников, таким образом повысив качество взаимодействия с клиентами и сделав свои предложения максимально полезными. Обеспечьте индивидуальный подход, сократите отток клиентской базы и предотвращайте возникновение проблем.</a:t>
            </a:r>
          </a:p>
        </p:txBody>
      </p:sp>
    </p:spTree>
    <p:extLst>
      <p:ext uri="{BB962C8B-B14F-4D97-AF65-F5344CB8AC3E}">
        <p14:creationId xmlns:p14="http://schemas.microsoft.com/office/powerpoint/2010/main" val="1789872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B770401-A168-1F23-B90E-7059202715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31" r="18940"/>
          <a:stretch/>
        </p:blipFill>
        <p:spPr>
          <a:xfrm>
            <a:off x="4427984" y="1475279"/>
            <a:ext cx="4372133" cy="4601441"/>
          </a:xfrm>
          <a:prstGeom prst="rect">
            <a:avLst/>
          </a:prstGeom>
        </p:spPr>
      </p:pic>
      <p:grpSp>
        <p:nvGrpSpPr>
          <p:cNvPr id="9" name="Группа 8"/>
          <p:cNvGrpSpPr/>
          <p:nvPr/>
        </p:nvGrpSpPr>
        <p:grpSpPr>
          <a:xfrm>
            <a:off x="0" y="6600122"/>
            <a:ext cx="9144000" cy="260648"/>
            <a:chOff x="0" y="620688"/>
            <a:chExt cx="9144000" cy="260648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0" y="620688"/>
              <a:ext cx="9144000" cy="26064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1836000" y="620688"/>
              <a:ext cx="7308000" cy="2606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3672000" y="620688"/>
              <a:ext cx="5472000" cy="26064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5508000" y="620688"/>
              <a:ext cx="3636000" cy="26064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7344000" y="620688"/>
              <a:ext cx="1800000" cy="26064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6" name="Прямая соединительная линия 15"/>
          <p:cNvCxnSpPr/>
          <p:nvPr/>
        </p:nvCxnSpPr>
        <p:spPr>
          <a:xfrm>
            <a:off x="2078876" y="620688"/>
            <a:ext cx="4986248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0" y="116632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srgbClr val="1F497D">
                    <a:lumMod val="75000"/>
                  </a:srgb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Oracle Big Data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7218C43-C514-8037-FDFF-74F8BD32C85E}"/>
              </a:ext>
            </a:extLst>
          </p:cNvPr>
          <p:cNvSpPr/>
          <p:nvPr/>
        </p:nvSpPr>
        <p:spPr>
          <a:xfrm>
            <a:off x="436247" y="885782"/>
            <a:ext cx="65533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Примеры использования больших данных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B000A1-8EFD-EAFD-6269-2D9CF4B198C1}"/>
              </a:ext>
            </a:extLst>
          </p:cNvPr>
          <p:cNvSpPr txBox="1"/>
          <p:nvPr/>
        </p:nvSpPr>
        <p:spPr>
          <a:xfrm>
            <a:off x="343882" y="1674095"/>
            <a:ext cx="394008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Обнаружение несанкционированного доступа и выполнение нормативных требований</a:t>
            </a:r>
          </a:p>
          <a:p>
            <a:pPr algn="just"/>
            <a:r>
              <a:rPr lang="ru-RU" dirty="0">
                <a:latin typeface="Arial Narrow" panose="020B0606020202030204" pitchFamily="34" charset="0"/>
                <a:cs typeface="Arial" panose="020B0604020202020204" pitchFamily="34" charset="0"/>
              </a:rPr>
              <a:t>Когда дело касается безопасности, речь идет не просто о паре хакеров: против Вас выступают целые команды опытных специалистов. Нормативные требования и стандарты безопасности постоянно меняются. Большие данные позволяют определять шаблоны, характерные для мошенников, и собирать значительные объемы данных, чтобы ускорить предоставление нормативной отчетности.</a:t>
            </a:r>
          </a:p>
        </p:txBody>
      </p:sp>
    </p:spTree>
    <p:extLst>
      <p:ext uri="{BB962C8B-B14F-4D97-AF65-F5344CB8AC3E}">
        <p14:creationId xmlns:p14="http://schemas.microsoft.com/office/powerpoint/2010/main" val="2318054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A04A13B-143A-F636-5529-01C4738A8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692" y="3153198"/>
            <a:ext cx="4506612" cy="3542197"/>
          </a:xfrm>
          <a:prstGeom prst="rect">
            <a:avLst/>
          </a:prstGeom>
        </p:spPr>
      </p:pic>
      <p:grpSp>
        <p:nvGrpSpPr>
          <p:cNvPr id="9" name="Группа 8"/>
          <p:cNvGrpSpPr/>
          <p:nvPr/>
        </p:nvGrpSpPr>
        <p:grpSpPr>
          <a:xfrm>
            <a:off x="0" y="6600122"/>
            <a:ext cx="9144000" cy="260648"/>
            <a:chOff x="0" y="620688"/>
            <a:chExt cx="9144000" cy="260648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0" y="620688"/>
              <a:ext cx="9144000" cy="26064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1836000" y="620688"/>
              <a:ext cx="7308000" cy="2606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3672000" y="620688"/>
              <a:ext cx="5472000" cy="26064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5508000" y="620688"/>
              <a:ext cx="3636000" cy="26064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7344000" y="620688"/>
              <a:ext cx="1800000" cy="26064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6" name="Прямая соединительная линия 15"/>
          <p:cNvCxnSpPr/>
          <p:nvPr/>
        </p:nvCxnSpPr>
        <p:spPr>
          <a:xfrm>
            <a:off x="2078876" y="620688"/>
            <a:ext cx="4986248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0" y="116632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srgbClr val="1F497D">
                    <a:lumMod val="75000"/>
                  </a:srgb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Oracle Big Data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7218C43-C514-8037-FDFF-74F8BD32C85E}"/>
              </a:ext>
            </a:extLst>
          </p:cNvPr>
          <p:cNvSpPr/>
          <p:nvPr/>
        </p:nvSpPr>
        <p:spPr>
          <a:xfrm>
            <a:off x="436247" y="885782"/>
            <a:ext cx="65533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Примеры использования больших данных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B000A1-8EFD-EAFD-6269-2D9CF4B198C1}"/>
              </a:ext>
            </a:extLst>
          </p:cNvPr>
          <p:cNvSpPr txBox="1"/>
          <p:nvPr/>
        </p:nvSpPr>
        <p:spPr>
          <a:xfrm>
            <a:off x="343882" y="1674095"/>
            <a:ext cx="845623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Машинное обучение</a:t>
            </a:r>
          </a:p>
          <a:p>
            <a:pPr algn="just"/>
            <a:r>
              <a:rPr lang="ru-RU" dirty="0">
                <a:latin typeface="Arial Narrow" panose="020B0606020202030204" pitchFamily="34" charset="0"/>
                <a:cs typeface="Arial" panose="020B0604020202020204" pitchFamily="34" charset="0"/>
              </a:rPr>
              <a:t>Сегодня машинное обучение - одна из самых популярных тем для обсуждения. И данные - в особенности большие данные - являются одной из причин этой популярности. Сегодня мы можем обучать машины вместо того, чтобы программировать их. Именно доступность больших данных сделала это возможным.</a:t>
            </a:r>
          </a:p>
        </p:txBody>
      </p:sp>
    </p:spTree>
    <p:extLst>
      <p:ext uri="{BB962C8B-B14F-4D97-AF65-F5344CB8AC3E}">
        <p14:creationId xmlns:p14="http://schemas.microsoft.com/office/powerpoint/2010/main" val="3441439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0" y="6600122"/>
            <a:ext cx="9144000" cy="260648"/>
            <a:chOff x="0" y="620688"/>
            <a:chExt cx="9144000" cy="260648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0" y="620688"/>
              <a:ext cx="9144000" cy="26064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1836000" y="620688"/>
              <a:ext cx="7308000" cy="2606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3672000" y="620688"/>
              <a:ext cx="5472000" cy="26064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5508000" y="620688"/>
              <a:ext cx="3636000" cy="26064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7344000" y="620688"/>
              <a:ext cx="1800000" cy="26064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6" name="Прямая соединительная линия 15"/>
          <p:cNvCxnSpPr/>
          <p:nvPr/>
        </p:nvCxnSpPr>
        <p:spPr>
          <a:xfrm>
            <a:off x="2078876" y="620688"/>
            <a:ext cx="4986248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0" y="116632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srgbClr val="1F497D">
                    <a:lumMod val="75000"/>
                  </a:srgb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Oracle Big Data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7218C43-C514-8037-FDFF-74F8BD32C85E}"/>
              </a:ext>
            </a:extLst>
          </p:cNvPr>
          <p:cNvSpPr/>
          <p:nvPr/>
        </p:nvSpPr>
        <p:spPr>
          <a:xfrm>
            <a:off x="436247" y="885782"/>
            <a:ext cx="65533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Примеры использования больших данных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B000A1-8EFD-EAFD-6269-2D9CF4B198C1}"/>
              </a:ext>
            </a:extLst>
          </p:cNvPr>
          <p:cNvSpPr txBox="1"/>
          <p:nvPr/>
        </p:nvSpPr>
        <p:spPr>
          <a:xfrm>
            <a:off x="343882" y="1674095"/>
            <a:ext cx="84562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Операционная эффективность</a:t>
            </a:r>
          </a:p>
          <a:p>
            <a:pPr algn="just"/>
            <a:r>
              <a:rPr lang="ru-RU" dirty="0">
                <a:latin typeface="Arial Narrow" panose="020B0606020202030204" pitchFamily="34" charset="0"/>
                <a:cs typeface="Arial" panose="020B0604020202020204" pitchFamily="34" charset="0"/>
              </a:rPr>
              <a:t>Операционная эффективность редко становится обсуждаемой темой, однако именно в этой области большие данные играют самую значительную роль. Большие данные позволяют получать доступ к сведениям о производстве, мнении заказчиков и доходах, а также анализировать эти и другие факторы, чтобы сократить число простоев и прогнозировать будущий спрос. Большие данные также позволяют принимать более взвешенные решения в соответствии с рыночным спросом.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3999D48-037F-4A93-869B-592CFD795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48" y="2635977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62300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2182</TotalTime>
  <Words>1593</Words>
  <Application>Microsoft Office PowerPoint</Application>
  <PresentationFormat>Экран (4:3)</PresentationFormat>
  <Paragraphs>98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6" baseType="lpstr">
      <vt:lpstr>Arial</vt:lpstr>
      <vt:lpstr>Arial Narrow</vt:lpstr>
      <vt:lpstr>Calibri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Стас</dc:creator>
  <cp:lastModifiedBy>Александров Александр Алексеевич</cp:lastModifiedBy>
  <cp:revision>351</cp:revision>
  <dcterms:created xsi:type="dcterms:W3CDTF">2022-12-10T10:17:34Z</dcterms:created>
  <dcterms:modified xsi:type="dcterms:W3CDTF">2023-05-12T09:23:51Z</dcterms:modified>
</cp:coreProperties>
</file>